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63" r:id="rId2"/>
    <p:sldId id="269" r:id="rId3"/>
    <p:sldId id="257" r:id="rId4"/>
    <p:sldId id="268" r:id="rId5"/>
    <p:sldId id="270" r:id="rId6"/>
    <p:sldId id="272" r:id="rId7"/>
    <p:sldId id="261" r:id="rId8"/>
    <p:sldId id="258" r:id="rId9"/>
    <p:sldId id="266" r:id="rId10"/>
    <p:sldId id="259" r:id="rId11"/>
    <p:sldId id="262" r:id="rId12"/>
    <p:sldId id="271" r:id="rId13"/>
    <p:sldId id="265" r:id="rId14"/>
    <p:sldId id="267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5"/>
    <p:restoredTop sz="93260"/>
  </p:normalViewPr>
  <p:slideViewPr>
    <p:cSldViewPr snapToGrid="0" snapToObjects="1">
      <p:cViewPr varScale="1">
        <p:scale>
          <a:sx n="110" d="100"/>
          <a:sy n="110" d="100"/>
        </p:scale>
        <p:origin x="10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39856C-A4CD-E241-B87C-4E37F5251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CF30006-5659-F24C-897D-822777345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D32FA9-F7CE-3448-9500-9F33BB8D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EEB0-881F-4E40-AFAF-D3345AEEC84A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92A5EF-D25E-D04C-B0A3-9771C1E7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909EFF-C83D-E44A-9D5A-4475D325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0B5-7FA9-A147-B414-A4C7DFF03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73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BB34C6-BC9B-AA4B-A640-2C51123F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163486A-E2A7-EE46-AA81-B0BA6898A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43BB7D-A562-B94D-9711-296842D7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EEB0-881F-4E40-AFAF-D3345AEEC84A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9AA274-D5F0-B148-B1C7-6890372F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FC46D4-113C-834A-B373-87A25E71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0B5-7FA9-A147-B414-A4C7DFF03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13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70A5F66-7F3B-9E4B-A5D2-8A55AEE67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8E334F4-D0B7-C742-B824-6B0A4EFB7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719272-FA7A-6E42-A3C9-1053B62D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EEB0-881F-4E40-AFAF-D3345AEEC84A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549AD3-3300-2741-855D-481A16D8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2C3D82-8B23-E04A-A1E0-A5E52F1E1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0B5-7FA9-A147-B414-A4C7DFF03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90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DAE3C2-3537-EA41-9C4A-59D2172B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36E2E3-B6CF-F848-B728-9AD030E0C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1329F4-AF93-2342-B73D-D61D1AD5A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EEB0-881F-4E40-AFAF-D3345AEEC84A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967DB9-20B2-7E46-8713-1C62BFC2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A5030C-D4A2-1546-90CE-D33E866A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0B5-7FA9-A147-B414-A4C7DFF03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28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D890D7-664C-4B43-9AF0-ADD03D63B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D4F7E0-5D85-454E-B499-A7558F66E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41D471-3A71-5241-BD2E-846A65C9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EEB0-881F-4E40-AFAF-D3345AEEC84A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30C899-C2F5-504F-8669-B281E1B8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3D8A36-1288-834F-8DC1-89B00B71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0B5-7FA9-A147-B414-A4C7DFF03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6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4BA1B0-B5AF-8848-B981-278415A5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92CDF7-D909-4549-85A0-F1EA5C5BF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1473A9-98A3-7042-993B-8EC24435D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79FD2A-9ABC-3349-8164-934699374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EEB0-881F-4E40-AFAF-D3345AEEC84A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BA1C3BC-C035-494B-88D2-192718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229C290-7CE8-6E43-9D19-C5E4C9B8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0B5-7FA9-A147-B414-A4C7DFF03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67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7F55D1-1F1E-4A4C-908C-3E492400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A4D9AE-D5E7-3243-9B59-E18EDFC58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1076B80-EACD-B143-8A72-21E06551D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CC64545-5A75-1D4A-B86C-D2C012385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7B476B7-7A36-154F-8AB1-F3613D492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BB0D220-0BA2-4C41-BFEF-0C4595B6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EEB0-881F-4E40-AFAF-D3345AEEC84A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04F426B-8026-EA41-81B7-CD8F09DC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E67DA8E-F302-034E-A63A-499CFAC1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0B5-7FA9-A147-B414-A4C7DFF03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13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16A2A-F22B-DC4B-9EEA-5C5E9987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01ABD92-F0FC-EE4D-BB64-050F0610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EEB0-881F-4E40-AFAF-D3345AEEC84A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B8BCC1D-BCFE-484A-87FC-B7B7CD2E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09365B0-BC3E-9443-8C65-E57E1387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0B5-7FA9-A147-B414-A4C7DFF03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05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6EBCE69-546A-4845-A257-95AC8AF99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EEB0-881F-4E40-AFAF-D3345AEEC84A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9129E04-F77A-E643-B974-87CCCEBF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7A132B-0BAF-F64A-82E0-07F7D0EA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0B5-7FA9-A147-B414-A4C7DFF03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93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63A84B-2EC6-5F40-9907-E6DF2ED18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16EA54-880D-7742-BD90-52238A3D6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0DF3F80-A849-9F44-8DED-704DC4ABF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4C38403-C558-6D4D-BAA2-09A02E1E8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EEB0-881F-4E40-AFAF-D3345AEEC84A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E8480C-9BB4-2848-8223-9F944AF3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4FD138-C5DE-D84B-98C4-81BE4FB2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0B5-7FA9-A147-B414-A4C7DFF03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42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E0482B-A57F-224F-B171-D8BE7D3C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61CEB8B-EE60-3E4D-BF84-96D2F0194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0FD9135-AAFA-2B42-AFE2-ADC449BC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4CB2E8-7A25-4041-A3EA-604B7B88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EEB0-881F-4E40-AFAF-D3345AEEC84A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C84764C-AB2E-8545-BBBD-6E78D63DF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63892E-FE10-1047-BB2E-5223431F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0B5-7FA9-A147-B414-A4C7DFF03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8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833D315-D0F2-B14C-8DCB-9AFE64A3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62ADC0-17BD-B549-9217-E656C8B89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E89565-69FB-0943-B276-5F8449247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5EEB0-881F-4E40-AFAF-D3345AEEC84A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F5CF37-C90D-604E-B0AD-90AE040BD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8B9ABF-BA13-C54B-ABFD-C467EE55E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200B5-7FA9-A147-B414-A4C7DFF03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92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wav"/><Relationship Id="rId5" Type="http://schemas.microsoft.com/office/2007/relationships/media" Target="../media/media4.wav"/><Relationship Id="rId4" Type="http://schemas.openxmlformats.org/officeDocument/2006/relationships/audio" Target="../media/media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7A84D6-0E0B-7E4C-B592-3AA6CA445696}"/>
              </a:ext>
            </a:extLst>
          </p:cNvPr>
          <p:cNvSpPr txBox="1"/>
          <p:nvPr/>
        </p:nvSpPr>
        <p:spPr>
          <a:xfrm>
            <a:off x="665018" y="318655"/>
            <a:ext cx="1112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>
                <a:solidFill>
                  <a:srgbClr val="FFFF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論理スピーチ</a:t>
            </a:r>
            <a:r>
              <a:rPr kumimoji="1" lang="ja-JP" altLang="en-US" sz="4000">
                <a:solidFill>
                  <a:srgbClr val="FFFF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アクティビティ</a:t>
            </a:r>
            <a:endParaRPr kumimoji="1" lang="en-US" altLang="ja-JP" sz="4000" dirty="0">
              <a:solidFill>
                <a:srgbClr val="FFFF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sz="4000" dirty="0">
              <a:solidFill>
                <a:schemeClr val="bg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400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ある考えに対しての賛成･反対を明確に表明し、その理由と具体例を述べる練習です。一人が聞き手として質問をし、発話を誘導しながら行います。モノローグのための基礎訓練です</a:t>
            </a:r>
            <a:r>
              <a:rPr kumimoji="1" lang="ja-JP" altLang="en-US" sz="400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。</a:t>
            </a:r>
            <a:endParaRPr kumimoji="1" lang="en-US" altLang="ja-JP" sz="4000" dirty="0">
              <a:solidFill>
                <a:schemeClr val="bg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sz="4000" dirty="0">
              <a:solidFill>
                <a:schemeClr val="bg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en-US" altLang="ja-JP" sz="4000" dirty="0">
                <a:solidFill>
                  <a:srgbClr val="FFFF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CAN-DO: </a:t>
            </a:r>
            <a:r>
              <a:rPr lang="ja-JP" altLang="en-US" sz="4000">
                <a:solidFill>
                  <a:srgbClr val="FFFF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自分の意見を理由と具体例を添えて明確に伝えることができる。</a:t>
            </a:r>
            <a:endParaRPr kumimoji="1" lang="ja-JP" altLang="en-US" sz="4000">
              <a:solidFill>
                <a:srgbClr val="FFFF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06105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1E32B6-219B-2749-A40B-F95A5474577F}"/>
              </a:ext>
            </a:extLst>
          </p:cNvPr>
          <p:cNvSpPr txBox="1"/>
          <p:nvPr/>
        </p:nvSpPr>
        <p:spPr>
          <a:xfrm>
            <a:off x="1427019" y="2244437"/>
            <a:ext cx="9642763" cy="24006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5000" b="1" dirty="0">
                <a:latin typeface="Arial Black" panose="020B0604020202020204" pitchFamily="34" charset="0"/>
                <a:cs typeface="Arial Black" panose="020B0604020202020204" pitchFamily="34" charset="0"/>
              </a:rPr>
              <a:t> SWITCH </a:t>
            </a:r>
            <a:endParaRPr kumimoji="1" lang="ja-JP" altLang="en-US" sz="15000"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8647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1E32B6-219B-2749-A40B-F95A5474577F}"/>
              </a:ext>
            </a:extLst>
          </p:cNvPr>
          <p:cNvSpPr txBox="1"/>
          <p:nvPr/>
        </p:nvSpPr>
        <p:spPr>
          <a:xfrm>
            <a:off x="360219" y="2244437"/>
            <a:ext cx="1151312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游ゴシック" panose="020B0400000000000000" pitchFamily="34" charset="-128"/>
                <a:cs typeface="Arial Black" panose="020B0604020202020204" pitchFamily="34" charset="0"/>
              </a:rPr>
              <a:t> GET READY! </a:t>
            </a:r>
            <a:endParaRPr kumimoji="1" lang="ja-JP" altLang="en-US" sz="1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34" charset="-128"/>
              <a:cs typeface="Arial Black" panose="020B0604020202020204" pitchFamily="34" charset="0"/>
            </a:endParaRPr>
          </a:p>
        </p:txBody>
      </p:sp>
      <p:pic>
        <p:nvPicPr>
          <p:cNvPr id="3" name="カウントダウン.mp3">
            <a:hlinkClick r:id="" action="ppaction://media"/>
            <a:extLst>
              <a:ext uri="{FF2B5EF4-FFF2-40B4-BE49-F238E27FC236}">
                <a16:creationId xmlns:a16="http://schemas.microsoft.com/office/drawing/2014/main" id="{9D3B11C9-EAA9-4048-B7D3-D3658A52DE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20147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76353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30303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48B0979-AA8B-7F4D-A573-7772ECBC11C5}"/>
              </a:ext>
            </a:extLst>
          </p:cNvPr>
          <p:cNvSpPr/>
          <p:nvPr/>
        </p:nvSpPr>
        <p:spPr>
          <a:xfrm>
            <a:off x="0" y="4987636"/>
            <a:ext cx="12192000" cy="18703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E4D9ED7-C952-9B42-B611-717E7C657F3F}"/>
              </a:ext>
            </a:extLst>
          </p:cNvPr>
          <p:cNvSpPr/>
          <p:nvPr/>
        </p:nvSpPr>
        <p:spPr>
          <a:xfrm>
            <a:off x="0" y="4987636"/>
            <a:ext cx="12192000" cy="18703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4A90DE-4CFF-F44B-A2AA-52D86B8D0212}"/>
              </a:ext>
            </a:extLst>
          </p:cNvPr>
          <p:cNvSpPr txBox="1"/>
          <p:nvPr/>
        </p:nvSpPr>
        <p:spPr>
          <a:xfrm>
            <a:off x="1901142" y="5137988"/>
            <a:ext cx="960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游ゴシック" panose="020B0400000000000000" pitchFamily="34" charset="-128"/>
                <a:cs typeface="Arial Black" panose="020B0604020202020204" pitchFamily="34" charset="0"/>
              </a:rPr>
              <a:t>45 SECONDS</a:t>
            </a:r>
            <a:endParaRPr kumimoji="1" lang="ja-JP" altLang="en-US" sz="9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34" charset="-128"/>
              <a:cs typeface="Arial Black" panose="020B0604020202020204" pitchFamily="34" charset="0"/>
            </a:endParaRPr>
          </a:p>
        </p:txBody>
      </p:sp>
      <p:pic>
        <p:nvPicPr>
          <p:cNvPr id="7" name="テクノ３０秒">
            <a:hlinkClick r:id="" action="ppaction://media"/>
            <a:extLst>
              <a:ext uri="{FF2B5EF4-FFF2-40B4-BE49-F238E27FC236}">
                <a16:creationId xmlns:a16="http://schemas.microsoft.com/office/drawing/2014/main" id="{EE727361-0BC4-354C-9F10-2FB22337B0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848154"/>
            <a:ext cx="812800" cy="812800"/>
          </a:xfrm>
          <a:prstGeom prst="rect">
            <a:avLst/>
          </a:prstGeom>
        </p:spPr>
      </p:pic>
      <p:pic>
        <p:nvPicPr>
          <p:cNvPr id="8" name="プラホイッスル〜短">
            <a:hlinkClick r:id="" action="ppaction://media"/>
            <a:extLst>
              <a:ext uri="{FF2B5EF4-FFF2-40B4-BE49-F238E27FC236}">
                <a16:creationId xmlns:a16="http://schemas.microsoft.com/office/drawing/2014/main" id="{4CE500FC-2D6A-0641-9ADD-2735F90D07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818" y="-886949"/>
            <a:ext cx="812800" cy="8128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FC3469-6F92-604C-A7D9-7A9CE1A7FED8}"/>
              </a:ext>
            </a:extLst>
          </p:cNvPr>
          <p:cNvSpPr txBox="1"/>
          <p:nvPr/>
        </p:nvSpPr>
        <p:spPr>
          <a:xfrm>
            <a:off x="556067" y="415051"/>
            <a:ext cx="11462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 "It's better to live in a city than in the countryside."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1. Do you agree or disagree with the statement?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2. Why do you think so?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3. Tell me more.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4. Do you have any other reason?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5. Tell me more.</a:t>
            </a:r>
          </a:p>
        </p:txBody>
      </p:sp>
    </p:spTree>
    <p:extLst>
      <p:ext uri="{BB962C8B-B14F-4D97-AF65-F5344CB8AC3E}">
        <p14:creationId xmlns:p14="http://schemas.microsoft.com/office/powerpoint/2010/main" val="2440651165"/>
      </p:ext>
    </p:extLst>
  </p:cSld>
  <p:clrMapOvr>
    <a:masterClrMapping/>
  </p:clrMapOvr>
  <p:transition spd="slow" advTm="4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4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4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2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1E32B6-219B-2749-A40B-F95A5474577F}"/>
              </a:ext>
            </a:extLst>
          </p:cNvPr>
          <p:cNvSpPr txBox="1"/>
          <p:nvPr/>
        </p:nvSpPr>
        <p:spPr>
          <a:xfrm>
            <a:off x="1814947" y="1842655"/>
            <a:ext cx="9019307" cy="3170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游ゴシック" panose="020B0400000000000000" pitchFamily="34" charset="-128"/>
                <a:cs typeface="Arial Black" panose="020B0604020202020204" pitchFamily="34" charset="0"/>
              </a:rPr>
              <a:t>STOP</a:t>
            </a:r>
            <a:r>
              <a:rPr kumimoji="1" lang="en-US" altLang="ja-JP" sz="1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游ゴシック" panose="020B0400000000000000" pitchFamily="34" charset="-128"/>
                <a:cs typeface="Arial Black" panose="020B0604020202020204" pitchFamily="34" charset="0"/>
              </a:rPr>
              <a:t> </a:t>
            </a:r>
            <a:endParaRPr kumimoji="1" lang="ja-JP" altLang="en-US" sz="15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34" charset="-128"/>
              <a:cs typeface="Arial Black" panose="020B0604020202020204" pitchFamily="34" charset="0"/>
            </a:endParaRPr>
          </a:p>
        </p:txBody>
      </p:sp>
      <p:pic>
        <p:nvPicPr>
          <p:cNvPr id="3" name="プラホイッスル〜連続">
            <a:hlinkClick r:id="" action="ppaction://media"/>
            <a:extLst>
              <a:ext uri="{FF2B5EF4-FFF2-40B4-BE49-F238E27FC236}">
                <a16:creationId xmlns:a16="http://schemas.microsoft.com/office/drawing/2014/main" id="{954D5F23-DCE1-1F49-B110-A6E717CFD6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1348" y="-10070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85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48B0979-AA8B-7F4D-A573-7772ECBC11C5}"/>
              </a:ext>
            </a:extLst>
          </p:cNvPr>
          <p:cNvSpPr/>
          <p:nvPr/>
        </p:nvSpPr>
        <p:spPr>
          <a:xfrm>
            <a:off x="0" y="4987636"/>
            <a:ext cx="12192000" cy="18703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E4D9ED7-C952-9B42-B611-717E7C657F3F}"/>
              </a:ext>
            </a:extLst>
          </p:cNvPr>
          <p:cNvSpPr/>
          <p:nvPr/>
        </p:nvSpPr>
        <p:spPr>
          <a:xfrm>
            <a:off x="0" y="4987636"/>
            <a:ext cx="12192000" cy="18703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4A90DE-4CFF-F44B-A2AA-52D86B8D0212}"/>
              </a:ext>
            </a:extLst>
          </p:cNvPr>
          <p:cNvSpPr txBox="1"/>
          <p:nvPr/>
        </p:nvSpPr>
        <p:spPr>
          <a:xfrm>
            <a:off x="1644218" y="5137988"/>
            <a:ext cx="960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游ゴシック" panose="020B0400000000000000" pitchFamily="34" charset="-128"/>
                <a:cs typeface="Arial Black" panose="020B0604020202020204" pitchFamily="34" charset="0"/>
              </a:rPr>
              <a:t>45 SECONDS</a:t>
            </a:r>
            <a:endParaRPr kumimoji="1" lang="ja-JP" altLang="en-US" sz="9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34" charset="-128"/>
              <a:cs typeface="Arial Black" panose="020B0604020202020204" pitchFamily="34" charset="0"/>
            </a:endParaRPr>
          </a:p>
        </p:txBody>
      </p:sp>
      <p:pic>
        <p:nvPicPr>
          <p:cNvPr id="7" name="テクノ３０秒">
            <a:hlinkClick r:id="" action="ppaction://media"/>
            <a:extLst>
              <a:ext uri="{FF2B5EF4-FFF2-40B4-BE49-F238E27FC236}">
                <a16:creationId xmlns:a16="http://schemas.microsoft.com/office/drawing/2014/main" id="{EE727361-0BC4-354C-9F10-2FB22337B0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-848154"/>
            <a:ext cx="812800" cy="812800"/>
          </a:xfrm>
          <a:prstGeom prst="rect">
            <a:avLst/>
          </a:prstGeom>
        </p:spPr>
      </p:pic>
      <p:pic>
        <p:nvPicPr>
          <p:cNvPr id="8" name="プラホイッスル〜短">
            <a:hlinkClick r:id="" action="ppaction://media"/>
            <a:extLst>
              <a:ext uri="{FF2B5EF4-FFF2-40B4-BE49-F238E27FC236}">
                <a16:creationId xmlns:a16="http://schemas.microsoft.com/office/drawing/2014/main" id="{4CE500FC-2D6A-0641-9ADD-2735F90D07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7818" y="-886949"/>
            <a:ext cx="812800" cy="812800"/>
          </a:xfrm>
          <a:prstGeom prst="rect">
            <a:avLst/>
          </a:prstGeom>
        </p:spPr>
      </p:pic>
      <p:pic>
        <p:nvPicPr>
          <p:cNvPr id="9" name="プラホイッスル〜連続">
            <a:hlinkClick r:id="" action="ppaction://media"/>
            <a:extLst>
              <a:ext uri="{FF2B5EF4-FFF2-40B4-BE49-F238E27FC236}">
                <a16:creationId xmlns:a16="http://schemas.microsoft.com/office/drawing/2014/main" id="{494DACCF-9F1D-8F4C-BAED-45D54D3F44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20621" y="-900292"/>
            <a:ext cx="812800" cy="8128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99A0111-89CA-8F4C-AD8C-93BD914CAE50}"/>
              </a:ext>
            </a:extLst>
          </p:cNvPr>
          <p:cNvSpPr txBox="1"/>
          <p:nvPr/>
        </p:nvSpPr>
        <p:spPr>
          <a:xfrm>
            <a:off x="556067" y="415051"/>
            <a:ext cx="11462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 【</a:t>
            </a: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作成フォーマット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】"</a:t>
            </a: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ある意見を書いてください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"     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1. Do you agree or disagree with the statement?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2. Why do you think so?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3. Tell me more.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4. Do you have any other reason?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5. Tell me more.</a:t>
            </a:r>
          </a:p>
        </p:txBody>
      </p:sp>
    </p:spTree>
    <p:extLst>
      <p:ext uri="{BB962C8B-B14F-4D97-AF65-F5344CB8AC3E}">
        <p14:creationId xmlns:p14="http://schemas.microsoft.com/office/powerpoint/2010/main" val="3001411070"/>
      </p:ext>
    </p:extLst>
  </p:cSld>
  <p:clrMapOvr>
    <a:masterClrMapping/>
  </p:clrMapOvr>
  <p:transition spd="slow" advTm="4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4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4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1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2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7A84D6-0E0B-7E4C-B592-3AA6CA445696}"/>
              </a:ext>
            </a:extLst>
          </p:cNvPr>
          <p:cNvSpPr txBox="1"/>
          <p:nvPr/>
        </p:nvSpPr>
        <p:spPr>
          <a:xfrm>
            <a:off x="665018" y="318655"/>
            <a:ext cx="1112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+mn-cs"/>
              </a:rPr>
              <a:t>活用ポイント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iragino Kaku Gothic Std W8" panose="020B0800000000000000" pitchFamily="34" charset="-128"/>
              <a:ea typeface="Hiragino Kaku Gothic Std W8" panose="020B08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ragino Kaku Gothic Std W8" panose="020B0800000000000000" pitchFamily="34" charset="-128"/>
              <a:ea typeface="Hiragino Kaku Gothic Std W8" panose="020B08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>
                <a:solidFill>
                  <a:prstClr val="white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ゼロからスピーチを構築するのではなく、ペアワークで行うことにより、より対話的な学びができるようにする。主張、理由、具体例の順番で明確に意見を伝える基礎訓練。教科書の本文のテーマを活用すれば、生徒は教科書で学んだ語彙を使って会話ができるので、会話がより活発になります。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ragino Kaku Gothic Std W8" panose="020B0800000000000000" pitchFamily="34" charset="-128"/>
              <a:ea typeface="Hiragino Kaku Gothic Std W8" panose="020B08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7765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FC61D5-11BC-514D-8BF2-B6EB21B3438A}"/>
              </a:ext>
            </a:extLst>
          </p:cNvPr>
          <p:cNvSpPr txBox="1"/>
          <p:nvPr/>
        </p:nvSpPr>
        <p:spPr>
          <a:xfrm>
            <a:off x="556067" y="4754738"/>
            <a:ext cx="11178733" cy="181588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質問者：パートナーに、順に質問をしてください。主張・理由・具体例の順で話しを誘導してください。</a:t>
            </a:r>
            <a:endParaRPr kumimoji="1" lang="en-US" altLang="ja-JP" sz="2800" dirty="0">
              <a:solidFill>
                <a:schemeClr val="bg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kumimoji="1" lang="ja-JP" altLang="en-US" sz="280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解答者：</a:t>
            </a:r>
            <a:r>
              <a:rPr lang="ja-JP" altLang="en-US" sz="280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主張・理由・具体例の順番で、意見を相手に伝えてください。順番が崩れないように話してください。</a:t>
            </a:r>
            <a:endParaRPr kumimoji="1" lang="ja-JP" altLang="en-US" sz="2800">
              <a:solidFill>
                <a:schemeClr val="bg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309E92-028D-DB41-B4D5-A4DFCC6D5A50}"/>
              </a:ext>
            </a:extLst>
          </p:cNvPr>
          <p:cNvSpPr txBox="1"/>
          <p:nvPr/>
        </p:nvSpPr>
        <p:spPr>
          <a:xfrm>
            <a:off x="556067" y="415051"/>
            <a:ext cx="11462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 "It's better to live in a city than in the countryside."  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600" b="1" dirty="0">
              <a:solidFill>
                <a:prstClr val="white"/>
              </a:solidFill>
              <a:highlight>
                <a:srgbClr val="FFFF00"/>
              </a:highlight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1. </a:t>
            </a:r>
            <a:r>
              <a:rPr lang="en-US" altLang="ja-JP" sz="3600" b="1" dirty="0">
                <a:solidFill>
                  <a:prstClr val="white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Do you agree or disagree with the statement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2. </a:t>
            </a:r>
            <a:r>
              <a:rPr lang="en-US" altLang="ja-JP" sz="3600" b="1" dirty="0">
                <a:solidFill>
                  <a:prstClr val="white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Why do you think so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3. </a:t>
            </a:r>
            <a:r>
              <a:rPr lang="en-US" altLang="ja-JP" sz="3600" b="1" dirty="0">
                <a:solidFill>
                  <a:prstClr val="white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Tell me more.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4. Do you have any </a:t>
            </a:r>
            <a:r>
              <a:rPr lang="en-US" altLang="ja-JP" sz="3600" b="1" dirty="0">
                <a:solidFill>
                  <a:prstClr val="white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other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 reason?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white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5. Tell me more.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0000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127AC-72A8-E048-9645-AAF83689A07D}"/>
              </a:ext>
            </a:extLst>
          </p:cNvPr>
          <p:cNvSpPr txBox="1"/>
          <p:nvPr/>
        </p:nvSpPr>
        <p:spPr>
          <a:xfrm>
            <a:off x="711385" y="457766"/>
            <a:ext cx="111302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ANSWERS</a:t>
            </a:r>
          </a:p>
          <a:p>
            <a:endParaRPr lang="en-US" altLang="ja-JP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1. Do you agree or disagree with the statement?</a:t>
            </a:r>
          </a:p>
          <a:p>
            <a:pPr lvl="0"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I agree with the statement.</a:t>
            </a:r>
          </a:p>
          <a:p>
            <a:pPr lvl="0">
              <a:defRPr/>
            </a:pP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2. Why do you think so?.</a:t>
            </a:r>
          </a:p>
          <a:p>
            <a:pPr lvl="0"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It's because the city life is more convenient than the country life. </a:t>
            </a:r>
          </a:p>
          <a:p>
            <a:pPr lvl="0">
              <a:defRPr/>
            </a:pP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3. Tell me more. </a:t>
            </a:r>
          </a:p>
          <a:p>
            <a:pPr lvl="0"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There are more restaurants and stores in a city, and they are conveniently located.</a:t>
            </a:r>
          </a:p>
        </p:txBody>
      </p:sp>
    </p:spTree>
    <p:extLst>
      <p:ext uri="{BB962C8B-B14F-4D97-AF65-F5344CB8AC3E}">
        <p14:creationId xmlns:p14="http://schemas.microsoft.com/office/powerpoint/2010/main" val="17244455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127AC-72A8-E048-9645-AAF83689A07D}"/>
              </a:ext>
            </a:extLst>
          </p:cNvPr>
          <p:cNvSpPr txBox="1"/>
          <p:nvPr/>
        </p:nvSpPr>
        <p:spPr>
          <a:xfrm>
            <a:off x="699811" y="353593"/>
            <a:ext cx="111302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EXAMPLE ANSWERS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4. Do you have any other reason?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--- </a:t>
            </a:r>
            <a:r>
              <a:rPr lang="en-US" altLang="ja-JP" sz="3600" b="1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Yes, it's also because I like musicals and there are more theaters and shows in the city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5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. Tell me more.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--- I live in Tokyo, and there are some wonderful musical theaters in my neighborhood.  </a:t>
            </a:r>
          </a:p>
        </p:txBody>
      </p:sp>
    </p:spTree>
    <p:extLst>
      <p:ext uri="{BB962C8B-B14F-4D97-AF65-F5344CB8AC3E}">
        <p14:creationId xmlns:p14="http://schemas.microsoft.com/office/powerpoint/2010/main" val="424242376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8692A8-D775-2F4B-B370-C36771CFC994}"/>
              </a:ext>
            </a:extLst>
          </p:cNvPr>
          <p:cNvSpPr txBox="1"/>
          <p:nvPr/>
        </p:nvSpPr>
        <p:spPr>
          <a:xfrm>
            <a:off x="819101" y="580628"/>
            <a:ext cx="10535479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604020202020204" pitchFamily="34" charset="0"/>
                <a:ea typeface="游ゴシック" panose="020B0400000000000000" pitchFamily="34" charset="-128"/>
                <a:cs typeface="Arial Black" panose="020B0604020202020204" pitchFamily="34" charset="0"/>
              </a:rPr>
              <a:t>ROCK-PAPER-SCISSORS</a:t>
            </a:r>
            <a:r>
              <a:rPr kumimoji="1" lang="en-US" altLang="ja-JP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t> </a:t>
            </a:r>
            <a:endParaRPr kumimoji="1" lang="ja-JP" altLang="en-US" sz="9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540250-262E-EB46-943F-005E2465A44B}"/>
              </a:ext>
            </a:extLst>
          </p:cNvPr>
          <p:cNvSpPr txBox="1"/>
          <p:nvPr/>
        </p:nvSpPr>
        <p:spPr>
          <a:xfrm>
            <a:off x="1070502" y="2608728"/>
            <a:ext cx="10032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+mn-cs"/>
              </a:rPr>
              <a:t>勝った人：先に話します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iragino Kaku Gothic Std W8" panose="020B0800000000000000" pitchFamily="34" charset="-128"/>
              <a:ea typeface="Hiragino Kaku Gothic Std W8" panose="020B08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+mn-cs"/>
              </a:rPr>
              <a:t>負けた人：質問します</a:t>
            </a:r>
          </a:p>
        </p:txBody>
      </p:sp>
    </p:spTree>
    <p:extLst>
      <p:ext uri="{BB962C8B-B14F-4D97-AF65-F5344CB8AC3E}">
        <p14:creationId xmlns:p14="http://schemas.microsoft.com/office/powerpoint/2010/main" val="375979021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1E32B6-219B-2749-A40B-F95A5474577F}"/>
              </a:ext>
            </a:extLst>
          </p:cNvPr>
          <p:cNvSpPr txBox="1"/>
          <p:nvPr/>
        </p:nvSpPr>
        <p:spPr>
          <a:xfrm>
            <a:off x="360219" y="2244437"/>
            <a:ext cx="1151312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游ゴシック" panose="020B0400000000000000" pitchFamily="34" charset="-128"/>
                <a:cs typeface="Arial Black" panose="020B0604020202020204" pitchFamily="34" charset="0"/>
              </a:rPr>
              <a:t> GET READY! </a:t>
            </a:r>
            <a:endParaRPr kumimoji="1" lang="ja-JP" altLang="en-US" sz="1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34" charset="-128"/>
              <a:cs typeface="Arial Black" panose="020B0604020202020204" pitchFamily="34" charset="0"/>
            </a:endParaRPr>
          </a:p>
        </p:txBody>
      </p:sp>
      <p:pic>
        <p:nvPicPr>
          <p:cNvPr id="3" name="カウントダウン.mp3">
            <a:hlinkClick r:id="" action="ppaction://media"/>
            <a:extLst>
              <a:ext uri="{FF2B5EF4-FFF2-40B4-BE49-F238E27FC236}">
                <a16:creationId xmlns:a16="http://schemas.microsoft.com/office/drawing/2014/main" id="{CC898020-184A-6044-AB8C-5CD9310FBF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20147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45076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30303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48B0979-AA8B-7F4D-A573-7772ECBC11C5}"/>
              </a:ext>
            </a:extLst>
          </p:cNvPr>
          <p:cNvSpPr/>
          <p:nvPr/>
        </p:nvSpPr>
        <p:spPr>
          <a:xfrm>
            <a:off x="0" y="4987636"/>
            <a:ext cx="12192000" cy="18703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E4D9ED7-C952-9B42-B611-717E7C657F3F}"/>
              </a:ext>
            </a:extLst>
          </p:cNvPr>
          <p:cNvSpPr/>
          <p:nvPr/>
        </p:nvSpPr>
        <p:spPr>
          <a:xfrm>
            <a:off x="0" y="4987636"/>
            <a:ext cx="12192000" cy="18703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4A90DE-4CFF-F44B-A2AA-52D86B8D0212}"/>
              </a:ext>
            </a:extLst>
          </p:cNvPr>
          <p:cNvSpPr txBox="1"/>
          <p:nvPr/>
        </p:nvSpPr>
        <p:spPr>
          <a:xfrm>
            <a:off x="1901142" y="5137988"/>
            <a:ext cx="960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45 SECONDS</a:t>
            </a:r>
            <a:endParaRPr kumimoji="1" lang="ja-JP" altLang="en-US" sz="9600" b="1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7" name="テクノ３０秒">
            <a:hlinkClick r:id="" action="ppaction://media"/>
            <a:extLst>
              <a:ext uri="{FF2B5EF4-FFF2-40B4-BE49-F238E27FC236}">
                <a16:creationId xmlns:a16="http://schemas.microsoft.com/office/drawing/2014/main" id="{EE727361-0BC4-354C-9F10-2FB22337B0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848154"/>
            <a:ext cx="812800" cy="812800"/>
          </a:xfrm>
          <a:prstGeom prst="rect">
            <a:avLst/>
          </a:prstGeom>
        </p:spPr>
      </p:pic>
      <p:pic>
        <p:nvPicPr>
          <p:cNvPr id="8" name="プラホイッスル〜短">
            <a:hlinkClick r:id="" action="ppaction://media"/>
            <a:extLst>
              <a:ext uri="{FF2B5EF4-FFF2-40B4-BE49-F238E27FC236}">
                <a16:creationId xmlns:a16="http://schemas.microsoft.com/office/drawing/2014/main" id="{4CE500FC-2D6A-0641-9ADD-2735F90D07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818" y="-886949"/>
            <a:ext cx="812800" cy="8128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FC3469-6F92-604C-A7D9-7A9CE1A7FED8}"/>
              </a:ext>
            </a:extLst>
          </p:cNvPr>
          <p:cNvSpPr txBox="1"/>
          <p:nvPr/>
        </p:nvSpPr>
        <p:spPr>
          <a:xfrm>
            <a:off x="556067" y="415051"/>
            <a:ext cx="11462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 "It's better to live in a city than in the countryside."  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600" b="1" dirty="0">
              <a:solidFill>
                <a:prstClr val="white"/>
              </a:solidFill>
              <a:highlight>
                <a:srgbClr val="FFFF00"/>
              </a:highlight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1. </a:t>
            </a:r>
            <a:r>
              <a:rPr lang="en-US" altLang="ja-JP" sz="3600" b="1" dirty="0">
                <a:solidFill>
                  <a:prstClr val="white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Do you agree or disagree with the statement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2. </a:t>
            </a:r>
            <a:r>
              <a:rPr lang="en-US" altLang="ja-JP" sz="3600" b="1" dirty="0">
                <a:solidFill>
                  <a:prstClr val="white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Why do you think so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3. </a:t>
            </a:r>
            <a:r>
              <a:rPr lang="en-US" altLang="ja-JP" sz="3600" b="1" dirty="0">
                <a:solidFill>
                  <a:prstClr val="white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Tell me more.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4. Do you have any </a:t>
            </a:r>
            <a:r>
              <a:rPr lang="en-US" altLang="ja-JP" sz="3600" b="1" dirty="0">
                <a:solidFill>
                  <a:prstClr val="white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other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 reason?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white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5. Tell me more.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27899"/>
      </p:ext>
    </p:extLst>
  </p:cSld>
  <p:clrMapOvr>
    <a:masterClrMapping/>
  </p:clrMapOvr>
  <p:transition spd="slow" advTm="4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4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4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2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1E32B6-219B-2749-A40B-F95A5474577F}"/>
              </a:ext>
            </a:extLst>
          </p:cNvPr>
          <p:cNvSpPr txBox="1"/>
          <p:nvPr/>
        </p:nvSpPr>
        <p:spPr>
          <a:xfrm>
            <a:off x="1814947" y="1842655"/>
            <a:ext cx="9019307" cy="3170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游ゴシック" panose="020B0400000000000000" pitchFamily="34" charset="-128"/>
                <a:cs typeface="Arial Black" panose="020B0604020202020204" pitchFamily="34" charset="0"/>
              </a:rPr>
              <a:t>STOP</a:t>
            </a:r>
            <a:r>
              <a:rPr kumimoji="1" lang="en-US" altLang="ja-JP" sz="1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ea typeface="游ゴシック" panose="020B0400000000000000" pitchFamily="34" charset="-128"/>
                <a:cs typeface="Arial Black" panose="020B0604020202020204" pitchFamily="34" charset="0"/>
              </a:rPr>
              <a:t> </a:t>
            </a:r>
            <a:endParaRPr kumimoji="1" lang="ja-JP" altLang="en-US" sz="15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34" charset="-128"/>
              <a:cs typeface="Arial Black" panose="020B0604020202020204" pitchFamily="34" charset="0"/>
            </a:endParaRPr>
          </a:p>
        </p:txBody>
      </p:sp>
      <p:pic>
        <p:nvPicPr>
          <p:cNvPr id="3" name="プラホイッスル〜連続">
            <a:hlinkClick r:id="" action="ppaction://media"/>
            <a:extLst>
              <a:ext uri="{FF2B5EF4-FFF2-40B4-BE49-F238E27FC236}">
                <a16:creationId xmlns:a16="http://schemas.microsoft.com/office/drawing/2014/main" id="{9EAB4452-F339-8D4C-9B8A-F8CD313B25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0621" y="-9002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98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554</Words>
  <Application>Microsoft Macintosh PowerPoint</Application>
  <PresentationFormat>ワイド画面</PresentationFormat>
  <Paragraphs>63</Paragraphs>
  <Slides>14</Slides>
  <Notes>0</Notes>
  <HiddenSlides>0</HiddenSlides>
  <MMClips>11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Hiragino Kaku Gothic Std W8</vt:lpstr>
      <vt:lpstr>游ゴシック</vt:lpstr>
      <vt:lpstr>游ゴシック Light</vt:lpstr>
      <vt:lpstr>Arial</vt:lpstr>
      <vt:lpstr>Arial Black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YasukochiTetsuya</dc:creator>
  <cp:lastModifiedBy>YasukochiTetsuya</cp:lastModifiedBy>
  <cp:revision>25</cp:revision>
  <dcterms:created xsi:type="dcterms:W3CDTF">2018-05-19T05:38:00Z</dcterms:created>
  <dcterms:modified xsi:type="dcterms:W3CDTF">2018-06-11T23:33:05Z</dcterms:modified>
</cp:coreProperties>
</file>