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300" r:id="rId2"/>
    <p:sldId id="310" r:id="rId3"/>
    <p:sldId id="452" r:id="rId4"/>
    <p:sldId id="453" r:id="rId5"/>
    <p:sldId id="526" r:id="rId6"/>
    <p:sldId id="455" r:id="rId7"/>
    <p:sldId id="456" r:id="rId8"/>
    <p:sldId id="457" r:id="rId9"/>
    <p:sldId id="458" r:id="rId10"/>
    <p:sldId id="459" r:id="rId11"/>
    <p:sldId id="460" r:id="rId12"/>
    <p:sldId id="461" r:id="rId13"/>
    <p:sldId id="462" r:id="rId14"/>
    <p:sldId id="463" r:id="rId15"/>
    <p:sldId id="464" r:id="rId16"/>
    <p:sldId id="465" r:id="rId17"/>
    <p:sldId id="466" r:id="rId18"/>
    <p:sldId id="527" r:id="rId19"/>
    <p:sldId id="467" r:id="rId20"/>
    <p:sldId id="468" r:id="rId21"/>
    <p:sldId id="469" r:id="rId22"/>
    <p:sldId id="470" r:id="rId23"/>
    <p:sldId id="471" r:id="rId24"/>
    <p:sldId id="472" r:id="rId25"/>
    <p:sldId id="473" r:id="rId26"/>
    <p:sldId id="474" r:id="rId27"/>
    <p:sldId id="475" r:id="rId28"/>
    <p:sldId id="476" r:id="rId29"/>
    <p:sldId id="477" r:id="rId30"/>
    <p:sldId id="478" r:id="rId31"/>
    <p:sldId id="479" r:id="rId32"/>
    <p:sldId id="528"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7" r:id="rId47"/>
    <p:sldId id="408" r:id="rId48"/>
    <p:sldId id="409" r:id="rId49"/>
    <p:sldId id="529" r:id="rId50"/>
    <p:sldId id="530" r:id="rId51"/>
    <p:sldId id="413" r:id="rId52"/>
    <p:sldId id="414" r:id="rId53"/>
    <p:sldId id="415" r:id="rId54"/>
    <p:sldId id="531" r:id="rId55"/>
    <p:sldId id="417" r:id="rId56"/>
    <p:sldId id="418" r:id="rId57"/>
    <p:sldId id="419" r:id="rId58"/>
    <p:sldId id="420" r:id="rId59"/>
    <p:sldId id="421" r:id="rId60"/>
    <p:sldId id="422" r:id="rId61"/>
    <p:sldId id="423" r:id="rId62"/>
    <p:sldId id="424" r:id="rId63"/>
    <p:sldId id="425" r:id="rId64"/>
    <p:sldId id="426" r:id="rId65"/>
    <p:sldId id="427" r:id="rId66"/>
    <p:sldId id="480" r:id="rId67"/>
    <p:sldId id="481" r:id="rId68"/>
    <p:sldId id="482" r:id="rId69"/>
    <p:sldId id="483" r:id="rId70"/>
    <p:sldId id="484" r:id="rId71"/>
    <p:sldId id="485" r:id="rId72"/>
    <p:sldId id="486" r:id="rId73"/>
    <p:sldId id="487" r:id="rId74"/>
    <p:sldId id="488" r:id="rId75"/>
    <p:sldId id="489" r:id="rId76"/>
    <p:sldId id="490" r:id="rId77"/>
    <p:sldId id="491" r:id="rId78"/>
    <p:sldId id="492" r:id="rId79"/>
    <p:sldId id="493" r:id="rId80"/>
    <p:sldId id="494" r:id="rId81"/>
    <p:sldId id="495" r:id="rId82"/>
    <p:sldId id="496" r:id="rId83"/>
    <p:sldId id="497" r:id="rId84"/>
    <p:sldId id="498" r:id="rId85"/>
    <p:sldId id="499" r:id="rId86"/>
    <p:sldId id="500" r:id="rId87"/>
    <p:sldId id="532" r:id="rId88"/>
    <p:sldId id="501" r:id="rId89"/>
    <p:sldId id="502" r:id="rId90"/>
    <p:sldId id="387" r:id="rId91"/>
    <p:sldId id="401" r:id="rId92"/>
    <p:sldId id="402" r:id="rId93"/>
    <p:sldId id="403" r:id="rId94"/>
    <p:sldId id="404" r:id="rId95"/>
    <p:sldId id="405" r:id="rId96"/>
    <p:sldId id="406" r:id="rId97"/>
    <p:sldId id="451" r:id="rId98"/>
    <p:sldId id="503" r:id="rId99"/>
    <p:sldId id="504" r:id="rId100"/>
    <p:sldId id="505" r:id="rId101"/>
    <p:sldId id="506" r:id="rId102"/>
    <p:sldId id="507" r:id="rId103"/>
    <p:sldId id="508" r:id="rId104"/>
    <p:sldId id="509" r:id="rId105"/>
    <p:sldId id="510" r:id="rId106"/>
    <p:sldId id="511" r:id="rId107"/>
    <p:sldId id="512" r:id="rId108"/>
    <p:sldId id="513" r:id="rId109"/>
    <p:sldId id="514" r:id="rId110"/>
    <p:sldId id="515" r:id="rId111"/>
    <p:sldId id="516" r:id="rId112"/>
    <p:sldId id="517" r:id="rId113"/>
    <p:sldId id="518" r:id="rId114"/>
    <p:sldId id="519" r:id="rId115"/>
    <p:sldId id="520" r:id="rId116"/>
    <p:sldId id="521" r:id="rId117"/>
    <p:sldId id="522" r:id="rId118"/>
    <p:sldId id="523" r:id="rId119"/>
    <p:sldId id="524" r:id="rId120"/>
    <p:sldId id="525" r:id="rId1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ubm+n3YGWe83ZPLewdRGg==" hashData="N6ybKXUz8YAydUaPBEuLMMQmH0/IjRfOKhSpwECQgFS/tpV7CI372imqhEgcyiB2/tz0i7XGz/dJwCYYOHeyZ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CCFF"/>
    <a:srgbClr val="CCFFCC"/>
    <a:srgbClr val="66FF66"/>
    <a:srgbClr val="FF99FF"/>
    <a:srgbClr val="FF66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34" autoAdjust="0"/>
  </p:normalViewPr>
  <p:slideViewPr>
    <p:cSldViewPr>
      <p:cViewPr varScale="1">
        <p:scale>
          <a:sx n="56" d="100"/>
          <a:sy n="56" d="100"/>
        </p:scale>
        <p:origin x="172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7CCAA-70EE-405E-AA63-38955E96870F}"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kumimoji="1" lang="ja-JP" altLang="en-US"/>
        </a:p>
      </dgm:t>
    </dgm:pt>
    <dgm:pt modelId="{9048FB80-A945-4EEC-A2AA-5C0638D0E901}">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１</a:t>
          </a:r>
          <a:endParaRPr kumimoji="1" lang="ja-JP" altLang="en-US" sz="2000" b="1" dirty="0">
            <a:solidFill>
              <a:schemeClr val="tx1"/>
            </a:solidFill>
            <a:latin typeface="HG丸ｺﾞｼｯｸM-PRO" pitchFamily="50" charset="-128"/>
            <a:ea typeface="HG丸ｺﾞｼｯｸM-PRO" pitchFamily="50" charset="-128"/>
          </a:endParaRPr>
        </a:p>
      </dgm:t>
    </dgm:pt>
    <dgm:pt modelId="{31BF36F2-E364-4B7B-816F-05F8ADE9DCC6}" type="parTrans" cxnId="{5BA4AF59-45E7-4C08-BF5E-99BCB59CA4A9}">
      <dgm:prSet/>
      <dgm:spPr/>
      <dgm:t>
        <a:bodyPr/>
        <a:lstStyle/>
        <a:p>
          <a:endParaRPr kumimoji="1" lang="ja-JP" altLang="en-US">
            <a:latin typeface="HG丸ｺﾞｼｯｸM-PRO" pitchFamily="50" charset="-128"/>
            <a:ea typeface="HG丸ｺﾞｼｯｸM-PRO" pitchFamily="50" charset="-128"/>
          </a:endParaRPr>
        </a:p>
      </dgm:t>
    </dgm:pt>
    <dgm:pt modelId="{224AB861-C5F0-429F-B77F-53D5B8BA6D83}" type="sibTrans" cxnId="{5BA4AF59-45E7-4C08-BF5E-99BCB59CA4A9}">
      <dgm:prSet/>
      <dgm:spPr/>
      <dgm:t>
        <a:bodyPr/>
        <a:lstStyle/>
        <a:p>
          <a:endParaRPr kumimoji="1" lang="ja-JP" altLang="en-US">
            <a:latin typeface="HG丸ｺﾞｼｯｸM-PRO" pitchFamily="50" charset="-128"/>
            <a:ea typeface="HG丸ｺﾞｼｯｸM-PRO" pitchFamily="50" charset="-128"/>
          </a:endParaRPr>
        </a:p>
      </dgm:t>
    </dgm:pt>
    <dgm:pt modelId="{41F0D564-3D12-427C-82BF-281429CB3DE4}">
      <dgm:prSet phldrT="[テキスト]"/>
      <dgm:spPr/>
      <dgm:t>
        <a:bodyPr/>
        <a:lstStyle/>
        <a:p>
          <a:r>
            <a:rPr kumimoji="1" lang="ja-JP" altLang="en-US" dirty="0" smtClean="0">
              <a:latin typeface="HG丸ｺﾞｼｯｸM-PRO" pitchFamily="50" charset="-128"/>
              <a:ea typeface="HG丸ｺﾞｼｯｸM-PRO" pitchFamily="50" charset="-128"/>
            </a:rPr>
            <a:t>教育相談に至るまでの経緯を知る</a:t>
          </a:r>
          <a:endParaRPr kumimoji="1" lang="ja-JP" altLang="en-US" dirty="0">
            <a:latin typeface="HG丸ｺﾞｼｯｸM-PRO" pitchFamily="50" charset="-128"/>
            <a:ea typeface="HG丸ｺﾞｼｯｸM-PRO" pitchFamily="50" charset="-128"/>
          </a:endParaRPr>
        </a:p>
      </dgm:t>
    </dgm:pt>
    <dgm:pt modelId="{E40F7F89-3A3C-4A4B-B6F7-66EC9B8057A0}" type="parTrans" cxnId="{57F61DC4-65B6-4286-ABE1-CFE00EF951F2}">
      <dgm:prSet/>
      <dgm:spPr/>
      <dgm:t>
        <a:bodyPr/>
        <a:lstStyle/>
        <a:p>
          <a:endParaRPr kumimoji="1" lang="ja-JP" altLang="en-US">
            <a:latin typeface="HG丸ｺﾞｼｯｸM-PRO" pitchFamily="50" charset="-128"/>
            <a:ea typeface="HG丸ｺﾞｼｯｸM-PRO" pitchFamily="50" charset="-128"/>
          </a:endParaRPr>
        </a:p>
      </dgm:t>
    </dgm:pt>
    <dgm:pt modelId="{E2F1CE23-6547-47FC-B85F-780B39EA2FDE}" type="sibTrans" cxnId="{57F61DC4-65B6-4286-ABE1-CFE00EF951F2}">
      <dgm:prSet/>
      <dgm:spPr/>
      <dgm:t>
        <a:bodyPr/>
        <a:lstStyle/>
        <a:p>
          <a:endParaRPr kumimoji="1" lang="ja-JP" altLang="en-US">
            <a:latin typeface="HG丸ｺﾞｼｯｸM-PRO" pitchFamily="50" charset="-128"/>
            <a:ea typeface="HG丸ｺﾞｼｯｸM-PRO" pitchFamily="50" charset="-128"/>
          </a:endParaRPr>
        </a:p>
      </dgm:t>
    </dgm:pt>
    <dgm:pt modelId="{A0F371E1-AF4C-401B-972C-F1F081128D73}">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２</a:t>
          </a:r>
          <a:endParaRPr kumimoji="1" lang="ja-JP" altLang="en-US" sz="2000" b="1" dirty="0">
            <a:solidFill>
              <a:schemeClr val="tx1"/>
            </a:solidFill>
            <a:latin typeface="HG丸ｺﾞｼｯｸM-PRO" pitchFamily="50" charset="-128"/>
            <a:ea typeface="HG丸ｺﾞｼｯｸM-PRO" pitchFamily="50" charset="-128"/>
          </a:endParaRPr>
        </a:p>
      </dgm:t>
    </dgm:pt>
    <dgm:pt modelId="{CCEAC786-DC85-49E7-9FC8-3973598EEB73}" type="parTrans" cxnId="{FE0D5E4F-DE83-436F-A6FD-38D44613FCA7}">
      <dgm:prSet/>
      <dgm:spPr/>
      <dgm:t>
        <a:bodyPr/>
        <a:lstStyle/>
        <a:p>
          <a:endParaRPr kumimoji="1" lang="ja-JP" altLang="en-US">
            <a:latin typeface="HG丸ｺﾞｼｯｸM-PRO" pitchFamily="50" charset="-128"/>
            <a:ea typeface="HG丸ｺﾞｼｯｸM-PRO" pitchFamily="50" charset="-128"/>
          </a:endParaRPr>
        </a:p>
      </dgm:t>
    </dgm:pt>
    <dgm:pt modelId="{5AA987F7-FD0E-4DF4-80E5-5F307440D53C}" type="sibTrans" cxnId="{FE0D5E4F-DE83-436F-A6FD-38D44613FCA7}">
      <dgm:prSet/>
      <dgm:spPr/>
      <dgm:t>
        <a:bodyPr/>
        <a:lstStyle/>
        <a:p>
          <a:endParaRPr kumimoji="1" lang="ja-JP" altLang="en-US">
            <a:latin typeface="HG丸ｺﾞｼｯｸM-PRO" pitchFamily="50" charset="-128"/>
            <a:ea typeface="HG丸ｺﾞｼｯｸM-PRO" pitchFamily="50" charset="-128"/>
          </a:endParaRPr>
        </a:p>
      </dgm:t>
    </dgm:pt>
    <dgm:pt modelId="{D28B9A09-81B4-4C9E-9C99-A0DBC0627625}">
      <dgm:prSet phldrT="[テキスト]"/>
      <dgm:spPr/>
      <dgm:t>
        <a:bodyPr/>
        <a:lstStyle/>
        <a:p>
          <a:r>
            <a:rPr kumimoji="1" lang="ja-JP" altLang="en-US" dirty="0" smtClean="0">
              <a:latin typeface="HG丸ｺﾞｼｯｸM-PRO" pitchFamily="50" charset="-128"/>
              <a:ea typeface="HG丸ｺﾞｼｯｸM-PRO" pitchFamily="50" charset="-128"/>
            </a:rPr>
            <a:t>その日の相談者の様子に留意する</a:t>
          </a:r>
          <a:endParaRPr kumimoji="1" lang="ja-JP" altLang="en-US" dirty="0">
            <a:latin typeface="HG丸ｺﾞｼｯｸM-PRO" pitchFamily="50" charset="-128"/>
            <a:ea typeface="HG丸ｺﾞｼｯｸM-PRO" pitchFamily="50" charset="-128"/>
          </a:endParaRPr>
        </a:p>
      </dgm:t>
    </dgm:pt>
    <dgm:pt modelId="{FAF88280-E374-48C8-832E-4DD29FD77B6A}" type="parTrans" cxnId="{16925B66-1331-466C-8622-3E513F5E9F84}">
      <dgm:prSet/>
      <dgm:spPr/>
      <dgm:t>
        <a:bodyPr/>
        <a:lstStyle/>
        <a:p>
          <a:endParaRPr kumimoji="1" lang="ja-JP" altLang="en-US">
            <a:latin typeface="HG丸ｺﾞｼｯｸM-PRO" pitchFamily="50" charset="-128"/>
            <a:ea typeface="HG丸ｺﾞｼｯｸM-PRO" pitchFamily="50" charset="-128"/>
          </a:endParaRPr>
        </a:p>
      </dgm:t>
    </dgm:pt>
    <dgm:pt modelId="{3C11ABC1-A6A1-453B-9681-9BF5B8473AAB}" type="sibTrans" cxnId="{16925B66-1331-466C-8622-3E513F5E9F84}">
      <dgm:prSet/>
      <dgm:spPr/>
      <dgm:t>
        <a:bodyPr/>
        <a:lstStyle/>
        <a:p>
          <a:endParaRPr kumimoji="1" lang="ja-JP" altLang="en-US">
            <a:latin typeface="HG丸ｺﾞｼｯｸM-PRO" pitchFamily="50" charset="-128"/>
            <a:ea typeface="HG丸ｺﾞｼｯｸM-PRO" pitchFamily="50" charset="-128"/>
          </a:endParaRPr>
        </a:p>
      </dgm:t>
    </dgm:pt>
    <dgm:pt modelId="{1C71E072-43A4-47D0-A13B-BB53D23DACDF}">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３</a:t>
          </a:r>
          <a:endParaRPr kumimoji="1" lang="ja-JP" altLang="en-US" sz="1600" b="1" dirty="0">
            <a:solidFill>
              <a:schemeClr val="tx1"/>
            </a:solidFill>
            <a:latin typeface="HG丸ｺﾞｼｯｸM-PRO" pitchFamily="50" charset="-128"/>
            <a:ea typeface="HG丸ｺﾞｼｯｸM-PRO" pitchFamily="50" charset="-128"/>
          </a:endParaRPr>
        </a:p>
      </dgm:t>
    </dgm:pt>
    <dgm:pt modelId="{15E3074A-E7B5-4A03-A004-EBF71BFB8336}" type="parTrans" cxnId="{D43E7338-12B5-461A-9377-F53D94D37B18}">
      <dgm:prSet/>
      <dgm:spPr/>
      <dgm:t>
        <a:bodyPr/>
        <a:lstStyle/>
        <a:p>
          <a:endParaRPr kumimoji="1" lang="ja-JP" altLang="en-US">
            <a:latin typeface="HG丸ｺﾞｼｯｸM-PRO" pitchFamily="50" charset="-128"/>
            <a:ea typeface="HG丸ｺﾞｼｯｸM-PRO" pitchFamily="50" charset="-128"/>
          </a:endParaRPr>
        </a:p>
      </dgm:t>
    </dgm:pt>
    <dgm:pt modelId="{165709D8-B04B-4BA0-A1E6-4D2F525D73EC}" type="sibTrans" cxnId="{D43E7338-12B5-461A-9377-F53D94D37B18}">
      <dgm:prSet/>
      <dgm:spPr/>
      <dgm:t>
        <a:bodyPr/>
        <a:lstStyle/>
        <a:p>
          <a:endParaRPr kumimoji="1" lang="ja-JP" altLang="en-US">
            <a:latin typeface="HG丸ｺﾞｼｯｸM-PRO" pitchFamily="50" charset="-128"/>
            <a:ea typeface="HG丸ｺﾞｼｯｸM-PRO" pitchFamily="50" charset="-128"/>
          </a:endParaRPr>
        </a:p>
      </dgm:t>
    </dgm:pt>
    <dgm:pt modelId="{13D5DAAD-21C6-41A4-B1B9-7F524A5786DA}">
      <dgm:prSet phldrT="[テキスト]"/>
      <dgm:spPr/>
      <dgm:t>
        <a:bodyPr/>
        <a:lstStyle/>
        <a:p>
          <a:r>
            <a:rPr kumimoji="1" lang="ja-JP" altLang="en-US" dirty="0" smtClean="0">
              <a:latin typeface="HG丸ｺﾞｼｯｸM-PRO" pitchFamily="50" charset="-128"/>
              <a:ea typeface="HG丸ｺﾞｼｯｸM-PRO" pitchFamily="50" charset="-128"/>
            </a:rPr>
            <a:t>教育相談を始める</a:t>
          </a:r>
          <a:endParaRPr kumimoji="1" lang="ja-JP" altLang="en-US" dirty="0">
            <a:latin typeface="HG丸ｺﾞｼｯｸM-PRO" pitchFamily="50" charset="-128"/>
            <a:ea typeface="HG丸ｺﾞｼｯｸM-PRO" pitchFamily="50" charset="-128"/>
          </a:endParaRPr>
        </a:p>
      </dgm:t>
    </dgm:pt>
    <dgm:pt modelId="{7C94335C-C040-4093-912D-AF2BCE0EBB95}" type="parTrans" cxnId="{BBD498E9-6481-443C-8540-6F91FBDF6698}">
      <dgm:prSet/>
      <dgm:spPr/>
      <dgm:t>
        <a:bodyPr/>
        <a:lstStyle/>
        <a:p>
          <a:endParaRPr kumimoji="1" lang="ja-JP" altLang="en-US">
            <a:latin typeface="HG丸ｺﾞｼｯｸM-PRO" pitchFamily="50" charset="-128"/>
            <a:ea typeface="HG丸ｺﾞｼｯｸM-PRO" pitchFamily="50" charset="-128"/>
          </a:endParaRPr>
        </a:p>
      </dgm:t>
    </dgm:pt>
    <dgm:pt modelId="{86C40CC5-084A-427C-99D9-1BFA2ED12E8E}" type="sibTrans" cxnId="{BBD498E9-6481-443C-8540-6F91FBDF6698}">
      <dgm:prSet/>
      <dgm:spPr/>
      <dgm:t>
        <a:bodyPr/>
        <a:lstStyle/>
        <a:p>
          <a:endParaRPr kumimoji="1" lang="ja-JP" altLang="en-US">
            <a:latin typeface="HG丸ｺﾞｼｯｸM-PRO" pitchFamily="50" charset="-128"/>
            <a:ea typeface="HG丸ｺﾞｼｯｸM-PRO" pitchFamily="50" charset="-128"/>
          </a:endParaRPr>
        </a:p>
      </dgm:t>
    </dgm:pt>
    <dgm:pt modelId="{2DD1A5F7-2D72-45CC-BAD7-27BD9D72D310}">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４</a:t>
          </a:r>
          <a:endParaRPr kumimoji="1" lang="ja-JP" altLang="en-US" sz="1600" b="1" dirty="0">
            <a:solidFill>
              <a:schemeClr val="tx1"/>
            </a:solidFill>
            <a:latin typeface="HG丸ｺﾞｼｯｸM-PRO" pitchFamily="50" charset="-128"/>
            <a:ea typeface="HG丸ｺﾞｼｯｸM-PRO" pitchFamily="50" charset="-128"/>
          </a:endParaRPr>
        </a:p>
      </dgm:t>
    </dgm:pt>
    <dgm:pt modelId="{D68EBCA0-3B13-453F-9FF5-81410F4123B8}" type="parTrans" cxnId="{B73A8C1C-62BB-4AE4-8E23-438ED141CD05}">
      <dgm:prSet/>
      <dgm:spPr/>
      <dgm:t>
        <a:bodyPr/>
        <a:lstStyle/>
        <a:p>
          <a:endParaRPr kumimoji="1" lang="ja-JP" altLang="en-US">
            <a:latin typeface="HG丸ｺﾞｼｯｸM-PRO" pitchFamily="50" charset="-128"/>
            <a:ea typeface="HG丸ｺﾞｼｯｸM-PRO" pitchFamily="50" charset="-128"/>
          </a:endParaRPr>
        </a:p>
      </dgm:t>
    </dgm:pt>
    <dgm:pt modelId="{33A3F5F7-A7B1-47CE-8CB3-A5D78203A264}" type="sibTrans" cxnId="{B73A8C1C-62BB-4AE4-8E23-438ED141CD05}">
      <dgm:prSet/>
      <dgm:spPr/>
      <dgm:t>
        <a:bodyPr/>
        <a:lstStyle/>
        <a:p>
          <a:endParaRPr kumimoji="1" lang="ja-JP" altLang="en-US">
            <a:latin typeface="HG丸ｺﾞｼｯｸM-PRO" pitchFamily="50" charset="-128"/>
            <a:ea typeface="HG丸ｺﾞｼｯｸM-PRO" pitchFamily="50" charset="-128"/>
          </a:endParaRPr>
        </a:p>
      </dgm:t>
    </dgm:pt>
    <dgm:pt modelId="{5E068816-E442-4794-B0EB-4C1382680E99}">
      <dgm:prSet phldrT="[テキスト]"/>
      <dgm:spPr/>
      <dgm:t>
        <a:bodyPr/>
        <a:lstStyle/>
        <a:p>
          <a:r>
            <a:rPr kumimoji="1" lang="ja-JP" altLang="en-US" dirty="0" smtClean="0">
              <a:latin typeface="HG丸ｺﾞｼｯｸM-PRO" pitchFamily="50" charset="-128"/>
              <a:ea typeface="HG丸ｺﾞｼｯｸM-PRO" pitchFamily="50" charset="-128"/>
            </a:rPr>
            <a:t>問題について尋ねる</a:t>
          </a:r>
          <a:endParaRPr kumimoji="1" lang="ja-JP" altLang="en-US" dirty="0">
            <a:latin typeface="HG丸ｺﾞｼｯｸM-PRO" pitchFamily="50" charset="-128"/>
            <a:ea typeface="HG丸ｺﾞｼｯｸM-PRO" pitchFamily="50" charset="-128"/>
          </a:endParaRPr>
        </a:p>
      </dgm:t>
    </dgm:pt>
    <dgm:pt modelId="{E5C40F49-5A5F-4029-A51C-273825DB9DFB}" type="parTrans" cxnId="{EC07B020-E9EC-480D-BA0D-4DA657FD2A3F}">
      <dgm:prSet/>
      <dgm:spPr/>
      <dgm:t>
        <a:bodyPr/>
        <a:lstStyle/>
        <a:p>
          <a:endParaRPr kumimoji="1" lang="ja-JP" altLang="en-US">
            <a:latin typeface="HG丸ｺﾞｼｯｸM-PRO" pitchFamily="50" charset="-128"/>
            <a:ea typeface="HG丸ｺﾞｼｯｸM-PRO" pitchFamily="50" charset="-128"/>
          </a:endParaRPr>
        </a:p>
      </dgm:t>
    </dgm:pt>
    <dgm:pt modelId="{7DAD9097-A18D-4087-8BFE-3FD7616030E5}" type="sibTrans" cxnId="{EC07B020-E9EC-480D-BA0D-4DA657FD2A3F}">
      <dgm:prSet/>
      <dgm:spPr/>
      <dgm:t>
        <a:bodyPr/>
        <a:lstStyle/>
        <a:p>
          <a:endParaRPr kumimoji="1" lang="ja-JP" altLang="en-US">
            <a:latin typeface="HG丸ｺﾞｼｯｸM-PRO" pitchFamily="50" charset="-128"/>
            <a:ea typeface="HG丸ｺﾞｼｯｸM-PRO" pitchFamily="50" charset="-128"/>
          </a:endParaRPr>
        </a:p>
      </dgm:t>
    </dgm:pt>
    <dgm:pt modelId="{4C581103-98AC-4A36-BF06-2B2C5A4D4236}">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５</a:t>
          </a:r>
          <a:endParaRPr kumimoji="1" lang="ja-JP" altLang="en-US" sz="1600" b="1" dirty="0">
            <a:solidFill>
              <a:schemeClr val="tx1"/>
            </a:solidFill>
            <a:latin typeface="HG丸ｺﾞｼｯｸM-PRO" pitchFamily="50" charset="-128"/>
            <a:ea typeface="HG丸ｺﾞｼｯｸM-PRO" pitchFamily="50" charset="-128"/>
          </a:endParaRPr>
        </a:p>
      </dgm:t>
    </dgm:pt>
    <dgm:pt modelId="{E746BF4F-069F-42CC-B266-8878F1FFA771}" type="parTrans" cxnId="{7DBB2708-07B0-458E-A473-568FD21B2355}">
      <dgm:prSet/>
      <dgm:spPr/>
      <dgm:t>
        <a:bodyPr/>
        <a:lstStyle/>
        <a:p>
          <a:endParaRPr kumimoji="1" lang="ja-JP" altLang="en-US">
            <a:latin typeface="HG丸ｺﾞｼｯｸM-PRO" pitchFamily="50" charset="-128"/>
            <a:ea typeface="HG丸ｺﾞｼｯｸM-PRO" pitchFamily="50" charset="-128"/>
          </a:endParaRPr>
        </a:p>
      </dgm:t>
    </dgm:pt>
    <dgm:pt modelId="{60006382-1B43-4FFE-A1E3-7DC84C10F9C8}" type="sibTrans" cxnId="{7DBB2708-07B0-458E-A473-568FD21B2355}">
      <dgm:prSet/>
      <dgm:spPr/>
      <dgm:t>
        <a:bodyPr/>
        <a:lstStyle/>
        <a:p>
          <a:endParaRPr kumimoji="1" lang="ja-JP" altLang="en-US">
            <a:latin typeface="HG丸ｺﾞｼｯｸM-PRO" pitchFamily="50" charset="-128"/>
            <a:ea typeface="HG丸ｺﾞｼｯｸM-PRO" pitchFamily="50" charset="-128"/>
          </a:endParaRPr>
        </a:p>
      </dgm:t>
    </dgm:pt>
    <dgm:pt modelId="{A7030B76-6658-4AB9-8C7E-8411E6C35ABF}">
      <dgm:prSet phldrT="[テキスト]"/>
      <dgm:spPr/>
      <dgm:t>
        <a:bodyPr/>
        <a:lstStyle/>
        <a:p>
          <a:r>
            <a:rPr lang="ja-JP" altLang="en-US" dirty="0" smtClean="0">
              <a:latin typeface="HG丸ｺﾞｼｯｸM-PRO" panose="020F0600000000000000" pitchFamily="50" charset="-128"/>
              <a:ea typeface="HG丸ｺﾞｼｯｸM-PRO" panose="020F0600000000000000" pitchFamily="50" charset="-128"/>
            </a:rPr>
            <a:t>理解する⇒見立てる⇒方針やゴールを考える</a:t>
          </a:r>
          <a:endParaRPr kumimoji="1" lang="ja-JP" altLang="en-US" dirty="0">
            <a:latin typeface="HG丸ｺﾞｼｯｸM-PRO" pitchFamily="50" charset="-128"/>
            <a:ea typeface="HG丸ｺﾞｼｯｸM-PRO" pitchFamily="50" charset="-128"/>
          </a:endParaRPr>
        </a:p>
      </dgm:t>
    </dgm:pt>
    <dgm:pt modelId="{A577A227-B8A8-4EC0-89ED-709A8D0EFFDB}" type="parTrans" cxnId="{F780E696-223B-49AF-AC84-F477C28FCE8A}">
      <dgm:prSet/>
      <dgm:spPr/>
      <dgm:t>
        <a:bodyPr/>
        <a:lstStyle/>
        <a:p>
          <a:endParaRPr kumimoji="1" lang="ja-JP" altLang="en-US">
            <a:latin typeface="HG丸ｺﾞｼｯｸM-PRO" pitchFamily="50" charset="-128"/>
            <a:ea typeface="HG丸ｺﾞｼｯｸM-PRO" pitchFamily="50" charset="-128"/>
          </a:endParaRPr>
        </a:p>
      </dgm:t>
    </dgm:pt>
    <dgm:pt modelId="{DAEC68D8-6256-4DBB-8596-5D9FA6948380}" type="sibTrans" cxnId="{F780E696-223B-49AF-AC84-F477C28FCE8A}">
      <dgm:prSet/>
      <dgm:spPr/>
      <dgm:t>
        <a:bodyPr/>
        <a:lstStyle/>
        <a:p>
          <a:endParaRPr kumimoji="1" lang="ja-JP" altLang="en-US">
            <a:latin typeface="HG丸ｺﾞｼｯｸM-PRO" pitchFamily="50" charset="-128"/>
            <a:ea typeface="HG丸ｺﾞｼｯｸM-PRO" pitchFamily="50" charset="-128"/>
          </a:endParaRPr>
        </a:p>
      </dgm:t>
    </dgm:pt>
    <dgm:pt modelId="{0569C995-93D6-4B02-A02F-98053CF01E13}">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６</a:t>
          </a:r>
          <a:endParaRPr kumimoji="1" lang="ja-JP" altLang="en-US" sz="1600" b="1" dirty="0">
            <a:solidFill>
              <a:schemeClr val="tx1"/>
            </a:solidFill>
            <a:latin typeface="HG丸ｺﾞｼｯｸM-PRO" pitchFamily="50" charset="-128"/>
            <a:ea typeface="HG丸ｺﾞｼｯｸM-PRO" pitchFamily="50" charset="-128"/>
          </a:endParaRPr>
        </a:p>
      </dgm:t>
    </dgm:pt>
    <dgm:pt modelId="{B4D026FB-4222-49C2-90E8-6DC81D3DC386}" type="parTrans" cxnId="{5067F299-CC82-4045-B3A5-4122D32B85C6}">
      <dgm:prSet/>
      <dgm:spPr/>
      <dgm:t>
        <a:bodyPr/>
        <a:lstStyle/>
        <a:p>
          <a:endParaRPr kumimoji="1" lang="ja-JP" altLang="en-US">
            <a:latin typeface="HG丸ｺﾞｼｯｸM-PRO" pitchFamily="50" charset="-128"/>
            <a:ea typeface="HG丸ｺﾞｼｯｸM-PRO" pitchFamily="50" charset="-128"/>
          </a:endParaRPr>
        </a:p>
      </dgm:t>
    </dgm:pt>
    <dgm:pt modelId="{090FB2F9-6D63-419D-9968-31A3B9947D4E}" type="sibTrans" cxnId="{5067F299-CC82-4045-B3A5-4122D32B85C6}">
      <dgm:prSet/>
      <dgm:spPr/>
      <dgm:t>
        <a:bodyPr/>
        <a:lstStyle/>
        <a:p>
          <a:endParaRPr kumimoji="1" lang="ja-JP" altLang="en-US">
            <a:latin typeface="HG丸ｺﾞｼｯｸM-PRO" pitchFamily="50" charset="-128"/>
            <a:ea typeface="HG丸ｺﾞｼｯｸM-PRO" pitchFamily="50" charset="-128"/>
          </a:endParaRPr>
        </a:p>
      </dgm:t>
    </dgm:pt>
    <dgm:pt modelId="{EB31A8BB-21F8-4D8B-9D99-C8FD444DAB3D}">
      <dgm:prSet phldrT="[テキスト]"/>
      <dgm:spPr/>
      <dgm:t>
        <a:bodyPr/>
        <a:lstStyle/>
        <a:p>
          <a:r>
            <a:rPr lang="ja-JP" altLang="en-US" dirty="0" smtClean="0">
              <a:latin typeface="HG丸ｺﾞｼｯｸM-PRO" panose="020F0600000000000000" pitchFamily="50" charset="-128"/>
              <a:ea typeface="HG丸ｺﾞｼｯｸM-PRO" panose="020F0600000000000000" pitchFamily="50" charset="-128"/>
            </a:rPr>
            <a:t>教育相談を終わる</a:t>
          </a:r>
          <a:endParaRPr kumimoji="1" lang="ja-JP" altLang="en-US" dirty="0">
            <a:latin typeface="HG丸ｺﾞｼｯｸM-PRO" pitchFamily="50" charset="-128"/>
            <a:ea typeface="HG丸ｺﾞｼｯｸM-PRO" pitchFamily="50" charset="-128"/>
          </a:endParaRPr>
        </a:p>
      </dgm:t>
    </dgm:pt>
    <dgm:pt modelId="{25A9C306-F22E-4C56-ADE1-A801F9CF729B}" type="parTrans" cxnId="{5BA6D168-1D42-4C9A-BBB1-5DF9A327E50D}">
      <dgm:prSet/>
      <dgm:spPr/>
      <dgm:t>
        <a:bodyPr/>
        <a:lstStyle/>
        <a:p>
          <a:endParaRPr kumimoji="1" lang="ja-JP" altLang="en-US">
            <a:latin typeface="HG丸ｺﾞｼｯｸM-PRO" pitchFamily="50" charset="-128"/>
            <a:ea typeface="HG丸ｺﾞｼｯｸM-PRO" pitchFamily="50" charset="-128"/>
          </a:endParaRPr>
        </a:p>
      </dgm:t>
    </dgm:pt>
    <dgm:pt modelId="{BF07D3EA-0F8E-4447-8160-F460ECAFD016}" type="sibTrans" cxnId="{5BA6D168-1D42-4C9A-BBB1-5DF9A327E50D}">
      <dgm:prSet/>
      <dgm:spPr/>
      <dgm:t>
        <a:bodyPr/>
        <a:lstStyle/>
        <a:p>
          <a:endParaRPr kumimoji="1" lang="ja-JP" altLang="en-US">
            <a:latin typeface="HG丸ｺﾞｼｯｸM-PRO" pitchFamily="50" charset="-128"/>
            <a:ea typeface="HG丸ｺﾞｼｯｸM-PRO" pitchFamily="50" charset="-128"/>
          </a:endParaRPr>
        </a:p>
      </dgm:t>
    </dgm:pt>
    <dgm:pt modelId="{D2AB7501-D342-4255-91E2-9E1C63488709}" type="pres">
      <dgm:prSet presAssocID="{C1E7CCAA-70EE-405E-AA63-38955E96870F}" presName="linearFlow" presStyleCnt="0">
        <dgm:presLayoutVars>
          <dgm:dir/>
          <dgm:animLvl val="lvl"/>
          <dgm:resizeHandles val="exact"/>
        </dgm:presLayoutVars>
      </dgm:prSet>
      <dgm:spPr/>
      <dgm:t>
        <a:bodyPr/>
        <a:lstStyle/>
        <a:p>
          <a:endParaRPr kumimoji="1" lang="ja-JP" altLang="en-US"/>
        </a:p>
      </dgm:t>
    </dgm:pt>
    <dgm:pt modelId="{D4723153-9CA3-42FC-B02D-A4F3AD076C6B}" type="pres">
      <dgm:prSet presAssocID="{9048FB80-A945-4EEC-A2AA-5C0638D0E901}" presName="composite" presStyleCnt="0"/>
      <dgm:spPr/>
      <dgm:t>
        <a:bodyPr/>
        <a:lstStyle/>
        <a:p>
          <a:endParaRPr kumimoji="1" lang="ja-JP" altLang="en-US"/>
        </a:p>
      </dgm:t>
    </dgm:pt>
    <dgm:pt modelId="{57FCFAF6-1E59-484C-AAD7-9EBEE8E7378F}" type="pres">
      <dgm:prSet presAssocID="{9048FB80-A945-4EEC-A2AA-5C0638D0E901}" presName="parentText" presStyleLbl="alignNode1" presStyleIdx="0" presStyleCnt="6">
        <dgm:presLayoutVars>
          <dgm:chMax val="1"/>
          <dgm:bulletEnabled val="1"/>
        </dgm:presLayoutVars>
      </dgm:prSet>
      <dgm:spPr/>
      <dgm:t>
        <a:bodyPr/>
        <a:lstStyle/>
        <a:p>
          <a:endParaRPr kumimoji="1" lang="ja-JP" altLang="en-US"/>
        </a:p>
      </dgm:t>
    </dgm:pt>
    <dgm:pt modelId="{DC454E95-1258-4BE7-B4C2-56E2794E96D3}" type="pres">
      <dgm:prSet presAssocID="{9048FB80-A945-4EEC-A2AA-5C0638D0E901}" presName="descendantText" presStyleLbl="alignAcc1" presStyleIdx="0" presStyleCnt="6">
        <dgm:presLayoutVars>
          <dgm:bulletEnabled val="1"/>
        </dgm:presLayoutVars>
      </dgm:prSet>
      <dgm:spPr/>
      <dgm:t>
        <a:bodyPr/>
        <a:lstStyle/>
        <a:p>
          <a:endParaRPr kumimoji="1" lang="ja-JP" altLang="en-US"/>
        </a:p>
      </dgm:t>
    </dgm:pt>
    <dgm:pt modelId="{68B1F197-FCA6-4D08-93AC-108E3D8FFDD0}" type="pres">
      <dgm:prSet presAssocID="{224AB861-C5F0-429F-B77F-53D5B8BA6D83}" presName="sp" presStyleCnt="0"/>
      <dgm:spPr/>
      <dgm:t>
        <a:bodyPr/>
        <a:lstStyle/>
        <a:p>
          <a:endParaRPr kumimoji="1" lang="ja-JP" altLang="en-US"/>
        </a:p>
      </dgm:t>
    </dgm:pt>
    <dgm:pt modelId="{C1E1544E-FC3A-463E-9DA3-0BF26364925E}" type="pres">
      <dgm:prSet presAssocID="{A0F371E1-AF4C-401B-972C-F1F081128D73}" presName="composite" presStyleCnt="0"/>
      <dgm:spPr/>
      <dgm:t>
        <a:bodyPr/>
        <a:lstStyle/>
        <a:p>
          <a:endParaRPr kumimoji="1" lang="ja-JP" altLang="en-US"/>
        </a:p>
      </dgm:t>
    </dgm:pt>
    <dgm:pt modelId="{2DE3927F-42E0-4AB0-8131-243B455352FF}" type="pres">
      <dgm:prSet presAssocID="{A0F371E1-AF4C-401B-972C-F1F081128D73}" presName="parentText" presStyleLbl="alignNode1" presStyleIdx="1" presStyleCnt="6">
        <dgm:presLayoutVars>
          <dgm:chMax val="1"/>
          <dgm:bulletEnabled val="1"/>
        </dgm:presLayoutVars>
      </dgm:prSet>
      <dgm:spPr/>
      <dgm:t>
        <a:bodyPr/>
        <a:lstStyle/>
        <a:p>
          <a:endParaRPr kumimoji="1" lang="ja-JP" altLang="en-US"/>
        </a:p>
      </dgm:t>
    </dgm:pt>
    <dgm:pt modelId="{D5B1031D-1913-4772-A6F7-CE4802333A4F}" type="pres">
      <dgm:prSet presAssocID="{A0F371E1-AF4C-401B-972C-F1F081128D73}" presName="descendantText" presStyleLbl="alignAcc1" presStyleIdx="1" presStyleCnt="6">
        <dgm:presLayoutVars>
          <dgm:bulletEnabled val="1"/>
        </dgm:presLayoutVars>
      </dgm:prSet>
      <dgm:spPr/>
      <dgm:t>
        <a:bodyPr/>
        <a:lstStyle/>
        <a:p>
          <a:endParaRPr kumimoji="1" lang="ja-JP" altLang="en-US"/>
        </a:p>
      </dgm:t>
    </dgm:pt>
    <dgm:pt modelId="{9A746B0C-8207-49F2-9F25-A306CC5EB307}" type="pres">
      <dgm:prSet presAssocID="{5AA987F7-FD0E-4DF4-80E5-5F307440D53C}" presName="sp" presStyleCnt="0"/>
      <dgm:spPr/>
      <dgm:t>
        <a:bodyPr/>
        <a:lstStyle/>
        <a:p>
          <a:endParaRPr kumimoji="1" lang="ja-JP" altLang="en-US"/>
        </a:p>
      </dgm:t>
    </dgm:pt>
    <dgm:pt modelId="{A6250861-F60F-4141-BC2E-C303039C3C71}" type="pres">
      <dgm:prSet presAssocID="{1C71E072-43A4-47D0-A13B-BB53D23DACDF}" presName="composite" presStyleCnt="0"/>
      <dgm:spPr/>
      <dgm:t>
        <a:bodyPr/>
        <a:lstStyle/>
        <a:p>
          <a:endParaRPr kumimoji="1" lang="ja-JP" altLang="en-US"/>
        </a:p>
      </dgm:t>
    </dgm:pt>
    <dgm:pt modelId="{41BA4A9A-C443-458B-97C1-B5AB7FADD3EE}" type="pres">
      <dgm:prSet presAssocID="{1C71E072-43A4-47D0-A13B-BB53D23DACDF}" presName="parentText" presStyleLbl="alignNode1" presStyleIdx="2" presStyleCnt="6">
        <dgm:presLayoutVars>
          <dgm:chMax val="1"/>
          <dgm:bulletEnabled val="1"/>
        </dgm:presLayoutVars>
      </dgm:prSet>
      <dgm:spPr/>
      <dgm:t>
        <a:bodyPr/>
        <a:lstStyle/>
        <a:p>
          <a:endParaRPr kumimoji="1" lang="ja-JP" altLang="en-US"/>
        </a:p>
      </dgm:t>
    </dgm:pt>
    <dgm:pt modelId="{927709A7-E022-4D4D-B206-85012D6A8D3F}" type="pres">
      <dgm:prSet presAssocID="{1C71E072-43A4-47D0-A13B-BB53D23DACDF}" presName="descendantText" presStyleLbl="alignAcc1" presStyleIdx="2" presStyleCnt="6">
        <dgm:presLayoutVars>
          <dgm:bulletEnabled val="1"/>
        </dgm:presLayoutVars>
      </dgm:prSet>
      <dgm:spPr/>
      <dgm:t>
        <a:bodyPr/>
        <a:lstStyle/>
        <a:p>
          <a:endParaRPr kumimoji="1" lang="ja-JP" altLang="en-US"/>
        </a:p>
      </dgm:t>
    </dgm:pt>
    <dgm:pt modelId="{1530070F-3579-4130-B7FF-0A804F2F5A16}" type="pres">
      <dgm:prSet presAssocID="{165709D8-B04B-4BA0-A1E6-4D2F525D73EC}" presName="sp" presStyleCnt="0"/>
      <dgm:spPr/>
      <dgm:t>
        <a:bodyPr/>
        <a:lstStyle/>
        <a:p>
          <a:endParaRPr kumimoji="1" lang="ja-JP" altLang="en-US"/>
        </a:p>
      </dgm:t>
    </dgm:pt>
    <dgm:pt modelId="{009FACE4-55BC-4648-84F6-57E519D83EE1}" type="pres">
      <dgm:prSet presAssocID="{2DD1A5F7-2D72-45CC-BAD7-27BD9D72D310}" presName="composite" presStyleCnt="0"/>
      <dgm:spPr/>
      <dgm:t>
        <a:bodyPr/>
        <a:lstStyle/>
        <a:p>
          <a:endParaRPr kumimoji="1" lang="ja-JP" altLang="en-US"/>
        </a:p>
      </dgm:t>
    </dgm:pt>
    <dgm:pt modelId="{9BB8BA3A-6D69-40B4-B1CE-EC17A823830D}" type="pres">
      <dgm:prSet presAssocID="{2DD1A5F7-2D72-45CC-BAD7-27BD9D72D310}" presName="parentText" presStyleLbl="alignNode1" presStyleIdx="3" presStyleCnt="6" custLinFactNeighborY="-2558">
        <dgm:presLayoutVars>
          <dgm:chMax val="1"/>
          <dgm:bulletEnabled val="1"/>
        </dgm:presLayoutVars>
      </dgm:prSet>
      <dgm:spPr/>
      <dgm:t>
        <a:bodyPr/>
        <a:lstStyle/>
        <a:p>
          <a:endParaRPr kumimoji="1" lang="ja-JP" altLang="en-US"/>
        </a:p>
      </dgm:t>
    </dgm:pt>
    <dgm:pt modelId="{779A296E-E582-448B-9810-627270B1F2E3}" type="pres">
      <dgm:prSet presAssocID="{2DD1A5F7-2D72-45CC-BAD7-27BD9D72D310}" presName="descendantText" presStyleLbl="alignAcc1" presStyleIdx="3" presStyleCnt="6">
        <dgm:presLayoutVars>
          <dgm:bulletEnabled val="1"/>
        </dgm:presLayoutVars>
      </dgm:prSet>
      <dgm:spPr/>
      <dgm:t>
        <a:bodyPr/>
        <a:lstStyle/>
        <a:p>
          <a:endParaRPr kumimoji="1" lang="ja-JP" altLang="en-US"/>
        </a:p>
      </dgm:t>
    </dgm:pt>
    <dgm:pt modelId="{FA573BFA-29A1-4D28-9D40-84E6090A98BD}" type="pres">
      <dgm:prSet presAssocID="{33A3F5F7-A7B1-47CE-8CB3-A5D78203A264}" presName="sp" presStyleCnt="0"/>
      <dgm:spPr/>
      <dgm:t>
        <a:bodyPr/>
        <a:lstStyle/>
        <a:p>
          <a:endParaRPr kumimoji="1" lang="ja-JP" altLang="en-US"/>
        </a:p>
      </dgm:t>
    </dgm:pt>
    <dgm:pt modelId="{B16364EB-D31B-46B4-A49B-32BBD007C2F4}" type="pres">
      <dgm:prSet presAssocID="{4C581103-98AC-4A36-BF06-2B2C5A4D4236}" presName="composite" presStyleCnt="0"/>
      <dgm:spPr/>
      <dgm:t>
        <a:bodyPr/>
        <a:lstStyle/>
        <a:p>
          <a:endParaRPr kumimoji="1" lang="ja-JP" altLang="en-US"/>
        </a:p>
      </dgm:t>
    </dgm:pt>
    <dgm:pt modelId="{D47B06BD-CAA6-4A7F-B56D-60E23EF0D4E1}" type="pres">
      <dgm:prSet presAssocID="{4C581103-98AC-4A36-BF06-2B2C5A4D4236}" presName="parentText" presStyleLbl="alignNode1" presStyleIdx="4" presStyleCnt="6">
        <dgm:presLayoutVars>
          <dgm:chMax val="1"/>
          <dgm:bulletEnabled val="1"/>
        </dgm:presLayoutVars>
      </dgm:prSet>
      <dgm:spPr/>
      <dgm:t>
        <a:bodyPr/>
        <a:lstStyle/>
        <a:p>
          <a:endParaRPr kumimoji="1" lang="ja-JP" altLang="en-US"/>
        </a:p>
      </dgm:t>
    </dgm:pt>
    <dgm:pt modelId="{E20CD837-456C-4427-8CFD-22DE10755C0E}" type="pres">
      <dgm:prSet presAssocID="{4C581103-98AC-4A36-BF06-2B2C5A4D4236}" presName="descendantText" presStyleLbl="alignAcc1" presStyleIdx="4" presStyleCnt="6">
        <dgm:presLayoutVars>
          <dgm:bulletEnabled val="1"/>
        </dgm:presLayoutVars>
      </dgm:prSet>
      <dgm:spPr/>
      <dgm:t>
        <a:bodyPr/>
        <a:lstStyle/>
        <a:p>
          <a:endParaRPr kumimoji="1" lang="ja-JP" altLang="en-US"/>
        </a:p>
      </dgm:t>
    </dgm:pt>
    <dgm:pt modelId="{BF965807-8C55-437B-97BE-C4A241E77F42}" type="pres">
      <dgm:prSet presAssocID="{60006382-1B43-4FFE-A1E3-7DC84C10F9C8}" presName="sp" presStyleCnt="0"/>
      <dgm:spPr/>
      <dgm:t>
        <a:bodyPr/>
        <a:lstStyle/>
        <a:p>
          <a:endParaRPr kumimoji="1" lang="ja-JP" altLang="en-US"/>
        </a:p>
      </dgm:t>
    </dgm:pt>
    <dgm:pt modelId="{FE8A5738-7D11-4BC6-975D-E2AC7D73753E}" type="pres">
      <dgm:prSet presAssocID="{0569C995-93D6-4B02-A02F-98053CF01E13}" presName="composite" presStyleCnt="0"/>
      <dgm:spPr/>
      <dgm:t>
        <a:bodyPr/>
        <a:lstStyle/>
        <a:p>
          <a:endParaRPr kumimoji="1" lang="ja-JP" altLang="en-US"/>
        </a:p>
      </dgm:t>
    </dgm:pt>
    <dgm:pt modelId="{9AE7DC26-9753-418B-B91F-4CDB7B82E2B0}" type="pres">
      <dgm:prSet presAssocID="{0569C995-93D6-4B02-A02F-98053CF01E13}" presName="parentText" presStyleLbl="alignNode1" presStyleIdx="5" presStyleCnt="6">
        <dgm:presLayoutVars>
          <dgm:chMax val="1"/>
          <dgm:bulletEnabled val="1"/>
        </dgm:presLayoutVars>
      </dgm:prSet>
      <dgm:spPr/>
      <dgm:t>
        <a:bodyPr/>
        <a:lstStyle/>
        <a:p>
          <a:endParaRPr kumimoji="1" lang="ja-JP" altLang="en-US"/>
        </a:p>
      </dgm:t>
    </dgm:pt>
    <dgm:pt modelId="{6FF568C4-AB11-4533-97BB-19E9E7E46B8E}" type="pres">
      <dgm:prSet presAssocID="{0569C995-93D6-4B02-A02F-98053CF01E13}" presName="descendantText" presStyleLbl="alignAcc1" presStyleIdx="5" presStyleCnt="6">
        <dgm:presLayoutVars>
          <dgm:bulletEnabled val="1"/>
        </dgm:presLayoutVars>
      </dgm:prSet>
      <dgm:spPr/>
      <dgm:t>
        <a:bodyPr/>
        <a:lstStyle/>
        <a:p>
          <a:endParaRPr kumimoji="1" lang="ja-JP" altLang="en-US"/>
        </a:p>
      </dgm:t>
    </dgm:pt>
  </dgm:ptLst>
  <dgm:cxnLst>
    <dgm:cxn modelId="{C8374E95-4FB8-4F45-8579-A24F3A1C693B}" type="presOf" srcId="{4C581103-98AC-4A36-BF06-2B2C5A4D4236}" destId="{D47B06BD-CAA6-4A7F-B56D-60E23EF0D4E1}" srcOrd="0" destOrd="0" presId="urn:microsoft.com/office/officeart/2005/8/layout/chevron2"/>
    <dgm:cxn modelId="{BBD498E9-6481-443C-8540-6F91FBDF6698}" srcId="{1C71E072-43A4-47D0-A13B-BB53D23DACDF}" destId="{13D5DAAD-21C6-41A4-B1B9-7F524A5786DA}" srcOrd="0" destOrd="0" parTransId="{7C94335C-C040-4093-912D-AF2BCE0EBB95}" sibTransId="{86C40CC5-084A-427C-99D9-1BFA2ED12E8E}"/>
    <dgm:cxn modelId="{C97013BA-B9B9-42F4-9478-2B8E448289F2}" type="presOf" srcId="{1C71E072-43A4-47D0-A13B-BB53D23DACDF}" destId="{41BA4A9A-C443-458B-97C1-B5AB7FADD3EE}" srcOrd="0" destOrd="0" presId="urn:microsoft.com/office/officeart/2005/8/layout/chevron2"/>
    <dgm:cxn modelId="{FE0D5E4F-DE83-436F-A6FD-38D44613FCA7}" srcId="{C1E7CCAA-70EE-405E-AA63-38955E96870F}" destId="{A0F371E1-AF4C-401B-972C-F1F081128D73}" srcOrd="1" destOrd="0" parTransId="{CCEAC786-DC85-49E7-9FC8-3973598EEB73}" sibTransId="{5AA987F7-FD0E-4DF4-80E5-5F307440D53C}"/>
    <dgm:cxn modelId="{EC07B020-E9EC-480D-BA0D-4DA657FD2A3F}" srcId="{2DD1A5F7-2D72-45CC-BAD7-27BD9D72D310}" destId="{5E068816-E442-4794-B0EB-4C1382680E99}" srcOrd="0" destOrd="0" parTransId="{E5C40F49-5A5F-4029-A51C-273825DB9DFB}" sibTransId="{7DAD9097-A18D-4087-8BFE-3FD7616030E5}"/>
    <dgm:cxn modelId="{B73A8C1C-62BB-4AE4-8E23-438ED141CD05}" srcId="{C1E7CCAA-70EE-405E-AA63-38955E96870F}" destId="{2DD1A5F7-2D72-45CC-BAD7-27BD9D72D310}" srcOrd="3" destOrd="0" parTransId="{D68EBCA0-3B13-453F-9FF5-81410F4123B8}" sibTransId="{33A3F5F7-A7B1-47CE-8CB3-A5D78203A264}"/>
    <dgm:cxn modelId="{2FA616F4-3E3C-46EE-A9D3-0B98BE24DB18}" type="presOf" srcId="{5E068816-E442-4794-B0EB-4C1382680E99}" destId="{779A296E-E582-448B-9810-627270B1F2E3}" srcOrd="0" destOrd="0" presId="urn:microsoft.com/office/officeart/2005/8/layout/chevron2"/>
    <dgm:cxn modelId="{D43E7338-12B5-461A-9377-F53D94D37B18}" srcId="{C1E7CCAA-70EE-405E-AA63-38955E96870F}" destId="{1C71E072-43A4-47D0-A13B-BB53D23DACDF}" srcOrd="2" destOrd="0" parTransId="{15E3074A-E7B5-4A03-A004-EBF71BFB8336}" sibTransId="{165709D8-B04B-4BA0-A1E6-4D2F525D73EC}"/>
    <dgm:cxn modelId="{30DB9076-E483-4717-A816-EA0017858E61}" type="presOf" srcId="{9048FB80-A945-4EEC-A2AA-5C0638D0E901}" destId="{57FCFAF6-1E59-484C-AAD7-9EBEE8E7378F}" srcOrd="0" destOrd="0" presId="urn:microsoft.com/office/officeart/2005/8/layout/chevron2"/>
    <dgm:cxn modelId="{96D3D896-74A6-48C6-A086-30D6F380651B}" type="presOf" srcId="{C1E7CCAA-70EE-405E-AA63-38955E96870F}" destId="{D2AB7501-D342-4255-91E2-9E1C63488709}" srcOrd="0" destOrd="0" presId="urn:microsoft.com/office/officeart/2005/8/layout/chevron2"/>
    <dgm:cxn modelId="{5BA6D168-1D42-4C9A-BBB1-5DF9A327E50D}" srcId="{0569C995-93D6-4B02-A02F-98053CF01E13}" destId="{EB31A8BB-21F8-4D8B-9D99-C8FD444DAB3D}" srcOrd="0" destOrd="0" parTransId="{25A9C306-F22E-4C56-ADE1-A801F9CF729B}" sibTransId="{BF07D3EA-0F8E-4447-8160-F460ECAFD016}"/>
    <dgm:cxn modelId="{5067F299-CC82-4045-B3A5-4122D32B85C6}" srcId="{C1E7CCAA-70EE-405E-AA63-38955E96870F}" destId="{0569C995-93D6-4B02-A02F-98053CF01E13}" srcOrd="5" destOrd="0" parTransId="{B4D026FB-4222-49C2-90E8-6DC81D3DC386}" sibTransId="{090FB2F9-6D63-419D-9968-31A3B9947D4E}"/>
    <dgm:cxn modelId="{5BA4AF59-45E7-4C08-BF5E-99BCB59CA4A9}" srcId="{C1E7CCAA-70EE-405E-AA63-38955E96870F}" destId="{9048FB80-A945-4EEC-A2AA-5C0638D0E901}" srcOrd="0" destOrd="0" parTransId="{31BF36F2-E364-4B7B-816F-05F8ADE9DCC6}" sibTransId="{224AB861-C5F0-429F-B77F-53D5B8BA6D83}"/>
    <dgm:cxn modelId="{9D4BCB0D-F121-4A33-96C0-819B10BB1A94}" type="presOf" srcId="{A0F371E1-AF4C-401B-972C-F1F081128D73}" destId="{2DE3927F-42E0-4AB0-8131-243B455352FF}" srcOrd="0" destOrd="0" presId="urn:microsoft.com/office/officeart/2005/8/layout/chevron2"/>
    <dgm:cxn modelId="{F780E696-223B-49AF-AC84-F477C28FCE8A}" srcId="{4C581103-98AC-4A36-BF06-2B2C5A4D4236}" destId="{A7030B76-6658-4AB9-8C7E-8411E6C35ABF}" srcOrd="0" destOrd="0" parTransId="{A577A227-B8A8-4EC0-89ED-709A8D0EFFDB}" sibTransId="{DAEC68D8-6256-4DBB-8596-5D9FA6948380}"/>
    <dgm:cxn modelId="{AFF22AD6-2649-42E2-B505-2D31C26DFEB6}" type="presOf" srcId="{D28B9A09-81B4-4C9E-9C99-A0DBC0627625}" destId="{D5B1031D-1913-4772-A6F7-CE4802333A4F}" srcOrd="0" destOrd="0" presId="urn:microsoft.com/office/officeart/2005/8/layout/chevron2"/>
    <dgm:cxn modelId="{16925B66-1331-466C-8622-3E513F5E9F84}" srcId="{A0F371E1-AF4C-401B-972C-F1F081128D73}" destId="{D28B9A09-81B4-4C9E-9C99-A0DBC0627625}" srcOrd="0" destOrd="0" parTransId="{FAF88280-E374-48C8-832E-4DD29FD77B6A}" sibTransId="{3C11ABC1-A6A1-453B-9681-9BF5B8473AAB}"/>
    <dgm:cxn modelId="{12B3561B-2945-4B26-8219-C8D1D8922C58}" type="presOf" srcId="{EB31A8BB-21F8-4D8B-9D99-C8FD444DAB3D}" destId="{6FF568C4-AB11-4533-97BB-19E9E7E46B8E}" srcOrd="0" destOrd="0" presId="urn:microsoft.com/office/officeart/2005/8/layout/chevron2"/>
    <dgm:cxn modelId="{7DBB2708-07B0-458E-A473-568FD21B2355}" srcId="{C1E7CCAA-70EE-405E-AA63-38955E96870F}" destId="{4C581103-98AC-4A36-BF06-2B2C5A4D4236}" srcOrd="4" destOrd="0" parTransId="{E746BF4F-069F-42CC-B266-8878F1FFA771}" sibTransId="{60006382-1B43-4FFE-A1E3-7DC84C10F9C8}"/>
    <dgm:cxn modelId="{C98A4898-88CB-40E5-98B5-E46C48961562}" type="presOf" srcId="{A7030B76-6658-4AB9-8C7E-8411E6C35ABF}" destId="{E20CD837-456C-4427-8CFD-22DE10755C0E}" srcOrd="0" destOrd="0" presId="urn:microsoft.com/office/officeart/2005/8/layout/chevron2"/>
    <dgm:cxn modelId="{57F61DC4-65B6-4286-ABE1-CFE00EF951F2}" srcId="{9048FB80-A945-4EEC-A2AA-5C0638D0E901}" destId="{41F0D564-3D12-427C-82BF-281429CB3DE4}" srcOrd="0" destOrd="0" parTransId="{E40F7F89-3A3C-4A4B-B6F7-66EC9B8057A0}" sibTransId="{E2F1CE23-6547-47FC-B85F-780B39EA2FDE}"/>
    <dgm:cxn modelId="{2CD5551F-8253-4CE1-AF1A-4DC52B3C6BE6}" type="presOf" srcId="{0569C995-93D6-4B02-A02F-98053CF01E13}" destId="{9AE7DC26-9753-418B-B91F-4CDB7B82E2B0}" srcOrd="0" destOrd="0" presId="urn:microsoft.com/office/officeart/2005/8/layout/chevron2"/>
    <dgm:cxn modelId="{B6AB2F6D-330D-4C7B-ADC1-5DA4E99CE4F7}" type="presOf" srcId="{41F0D564-3D12-427C-82BF-281429CB3DE4}" destId="{DC454E95-1258-4BE7-B4C2-56E2794E96D3}" srcOrd="0" destOrd="0" presId="urn:microsoft.com/office/officeart/2005/8/layout/chevron2"/>
    <dgm:cxn modelId="{0F057E99-77CD-4BB4-B09B-29EC7FA0570A}" type="presOf" srcId="{2DD1A5F7-2D72-45CC-BAD7-27BD9D72D310}" destId="{9BB8BA3A-6D69-40B4-B1CE-EC17A823830D}" srcOrd="0" destOrd="0" presId="urn:microsoft.com/office/officeart/2005/8/layout/chevron2"/>
    <dgm:cxn modelId="{6B76D02B-7A5A-4203-8D4B-DB3D7E9E398C}" type="presOf" srcId="{13D5DAAD-21C6-41A4-B1B9-7F524A5786DA}" destId="{927709A7-E022-4D4D-B206-85012D6A8D3F}" srcOrd="0" destOrd="0" presId="urn:microsoft.com/office/officeart/2005/8/layout/chevron2"/>
    <dgm:cxn modelId="{17C9AE0F-9E5A-419E-825A-FB1FCF6F36F3}" type="presParOf" srcId="{D2AB7501-D342-4255-91E2-9E1C63488709}" destId="{D4723153-9CA3-42FC-B02D-A4F3AD076C6B}" srcOrd="0" destOrd="0" presId="urn:microsoft.com/office/officeart/2005/8/layout/chevron2"/>
    <dgm:cxn modelId="{E8C1DFEE-A010-4D24-BC99-157761964106}" type="presParOf" srcId="{D4723153-9CA3-42FC-B02D-A4F3AD076C6B}" destId="{57FCFAF6-1E59-484C-AAD7-9EBEE8E7378F}" srcOrd="0" destOrd="0" presId="urn:microsoft.com/office/officeart/2005/8/layout/chevron2"/>
    <dgm:cxn modelId="{B23F0FC8-7DCA-4FF7-9FC5-8AE9DF6E5734}" type="presParOf" srcId="{D4723153-9CA3-42FC-B02D-A4F3AD076C6B}" destId="{DC454E95-1258-4BE7-B4C2-56E2794E96D3}" srcOrd="1" destOrd="0" presId="urn:microsoft.com/office/officeart/2005/8/layout/chevron2"/>
    <dgm:cxn modelId="{9A43C9B4-1B1D-4D63-B08E-FFF1D798648C}" type="presParOf" srcId="{D2AB7501-D342-4255-91E2-9E1C63488709}" destId="{68B1F197-FCA6-4D08-93AC-108E3D8FFDD0}" srcOrd="1" destOrd="0" presId="urn:microsoft.com/office/officeart/2005/8/layout/chevron2"/>
    <dgm:cxn modelId="{ED08CFF6-0983-4322-ADA2-ABC3DBED1C89}" type="presParOf" srcId="{D2AB7501-D342-4255-91E2-9E1C63488709}" destId="{C1E1544E-FC3A-463E-9DA3-0BF26364925E}" srcOrd="2" destOrd="0" presId="urn:microsoft.com/office/officeart/2005/8/layout/chevron2"/>
    <dgm:cxn modelId="{FBE971E4-EEE4-4802-B53B-D949457F8799}" type="presParOf" srcId="{C1E1544E-FC3A-463E-9DA3-0BF26364925E}" destId="{2DE3927F-42E0-4AB0-8131-243B455352FF}" srcOrd="0" destOrd="0" presId="urn:microsoft.com/office/officeart/2005/8/layout/chevron2"/>
    <dgm:cxn modelId="{A4F9D0B9-F158-416B-82FE-FDE3D6DEDB15}" type="presParOf" srcId="{C1E1544E-FC3A-463E-9DA3-0BF26364925E}" destId="{D5B1031D-1913-4772-A6F7-CE4802333A4F}" srcOrd="1" destOrd="0" presId="urn:microsoft.com/office/officeart/2005/8/layout/chevron2"/>
    <dgm:cxn modelId="{9BD1F0DF-B57C-424A-8FBC-250B0EDC7422}" type="presParOf" srcId="{D2AB7501-D342-4255-91E2-9E1C63488709}" destId="{9A746B0C-8207-49F2-9F25-A306CC5EB307}" srcOrd="3" destOrd="0" presId="urn:microsoft.com/office/officeart/2005/8/layout/chevron2"/>
    <dgm:cxn modelId="{44909933-0ABC-46B2-8ECB-CDBBE9000595}" type="presParOf" srcId="{D2AB7501-D342-4255-91E2-9E1C63488709}" destId="{A6250861-F60F-4141-BC2E-C303039C3C71}" srcOrd="4" destOrd="0" presId="urn:microsoft.com/office/officeart/2005/8/layout/chevron2"/>
    <dgm:cxn modelId="{1B61CAD4-33C3-49A0-BE5E-E35DABE99E00}" type="presParOf" srcId="{A6250861-F60F-4141-BC2E-C303039C3C71}" destId="{41BA4A9A-C443-458B-97C1-B5AB7FADD3EE}" srcOrd="0" destOrd="0" presId="urn:microsoft.com/office/officeart/2005/8/layout/chevron2"/>
    <dgm:cxn modelId="{776C6D70-3161-4C71-9802-EDFEA314259D}" type="presParOf" srcId="{A6250861-F60F-4141-BC2E-C303039C3C71}" destId="{927709A7-E022-4D4D-B206-85012D6A8D3F}" srcOrd="1" destOrd="0" presId="urn:microsoft.com/office/officeart/2005/8/layout/chevron2"/>
    <dgm:cxn modelId="{935C13B6-B790-4CAF-9225-82B007094BE4}" type="presParOf" srcId="{D2AB7501-D342-4255-91E2-9E1C63488709}" destId="{1530070F-3579-4130-B7FF-0A804F2F5A16}" srcOrd="5" destOrd="0" presId="urn:microsoft.com/office/officeart/2005/8/layout/chevron2"/>
    <dgm:cxn modelId="{0D51547A-B4BD-4FFA-B85C-88C56474E21C}" type="presParOf" srcId="{D2AB7501-D342-4255-91E2-9E1C63488709}" destId="{009FACE4-55BC-4648-84F6-57E519D83EE1}" srcOrd="6" destOrd="0" presId="urn:microsoft.com/office/officeart/2005/8/layout/chevron2"/>
    <dgm:cxn modelId="{8E76B67B-E0BD-4E4E-B2CE-2ABF483804DC}" type="presParOf" srcId="{009FACE4-55BC-4648-84F6-57E519D83EE1}" destId="{9BB8BA3A-6D69-40B4-B1CE-EC17A823830D}" srcOrd="0" destOrd="0" presId="urn:microsoft.com/office/officeart/2005/8/layout/chevron2"/>
    <dgm:cxn modelId="{2B33BC9B-4412-4B3C-99B5-35AAD96F199A}" type="presParOf" srcId="{009FACE4-55BC-4648-84F6-57E519D83EE1}" destId="{779A296E-E582-448B-9810-627270B1F2E3}" srcOrd="1" destOrd="0" presId="urn:microsoft.com/office/officeart/2005/8/layout/chevron2"/>
    <dgm:cxn modelId="{4B262A01-ABA2-4ADA-AD6C-3D21AFCE9E5A}" type="presParOf" srcId="{D2AB7501-D342-4255-91E2-9E1C63488709}" destId="{FA573BFA-29A1-4D28-9D40-84E6090A98BD}" srcOrd="7" destOrd="0" presId="urn:microsoft.com/office/officeart/2005/8/layout/chevron2"/>
    <dgm:cxn modelId="{0E9928DD-DFF3-4643-8E44-CEDEDB44A4F2}" type="presParOf" srcId="{D2AB7501-D342-4255-91E2-9E1C63488709}" destId="{B16364EB-D31B-46B4-A49B-32BBD007C2F4}" srcOrd="8" destOrd="0" presId="urn:microsoft.com/office/officeart/2005/8/layout/chevron2"/>
    <dgm:cxn modelId="{9C3D444E-1765-4088-A8D1-B1164B729006}" type="presParOf" srcId="{B16364EB-D31B-46B4-A49B-32BBD007C2F4}" destId="{D47B06BD-CAA6-4A7F-B56D-60E23EF0D4E1}" srcOrd="0" destOrd="0" presId="urn:microsoft.com/office/officeart/2005/8/layout/chevron2"/>
    <dgm:cxn modelId="{5EBA4B88-2184-4B33-B6CB-C8E6E6E825AD}" type="presParOf" srcId="{B16364EB-D31B-46B4-A49B-32BBD007C2F4}" destId="{E20CD837-456C-4427-8CFD-22DE10755C0E}" srcOrd="1" destOrd="0" presId="urn:microsoft.com/office/officeart/2005/8/layout/chevron2"/>
    <dgm:cxn modelId="{B71F9876-9129-4F6B-A9AF-1BCFAA8FADD9}" type="presParOf" srcId="{D2AB7501-D342-4255-91E2-9E1C63488709}" destId="{BF965807-8C55-437B-97BE-C4A241E77F42}" srcOrd="9" destOrd="0" presId="urn:microsoft.com/office/officeart/2005/8/layout/chevron2"/>
    <dgm:cxn modelId="{E081228A-E140-4B9F-AE7F-DA4501B5C1A4}" type="presParOf" srcId="{D2AB7501-D342-4255-91E2-9E1C63488709}" destId="{FE8A5738-7D11-4BC6-975D-E2AC7D73753E}" srcOrd="10" destOrd="0" presId="urn:microsoft.com/office/officeart/2005/8/layout/chevron2"/>
    <dgm:cxn modelId="{FEDDD770-740A-4477-B5C1-5F2CB0FFA91A}" type="presParOf" srcId="{FE8A5738-7D11-4BC6-975D-E2AC7D73753E}" destId="{9AE7DC26-9753-418B-B91F-4CDB7B82E2B0}" srcOrd="0" destOrd="0" presId="urn:microsoft.com/office/officeart/2005/8/layout/chevron2"/>
    <dgm:cxn modelId="{89329752-9865-45BF-A5DF-EACFCFC470AC}" type="presParOf" srcId="{FE8A5738-7D11-4BC6-975D-E2AC7D73753E}" destId="{6FF568C4-AB11-4533-97BB-19E9E7E46B8E}"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46240-77AD-4A9A-81EA-BC16176E077B}"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kumimoji="1" lang="ja-JP" altLang="en-US"/>
        </a:p>
      </dgm:t>
    </dgm:pt>
    <dgm:pt modelId="{78BCB1E9-C54C-45AD-A103-99831F938060}">
      <dgm:prSet phldrT="[テキスト]" custT="1"/>
      <dgm:spPr>
        <a:solidFill>
          <a:srgbClr val="CCFFCC"/>
        </a:solidFill>
        <a:ln>
          <a:solidFill>
            <a:srgbClr val="00B050"/>
          </a:solidFill>
        </a:ln>
      </dgm:spPr>
      <dgm:t>
        <a:bodyPr/>
        <a:lstStyle/>
        <a:p>
          <a:r>
            <a:rPr kumimoji="1" lang="ja-JP" altLang="en-US" sz="4000" dirty="0" smtClean="0">
              <a:solidFill>
                <a:schemeClr val="tx1"/>
              </a:solidFill>
              <a:latin typeface="HG丸ｺﾞｼｯｸM-PRO" pitchFamily="50" charset="-128"/>
              <a:ea typeface="HG丸ｺﾞｼｯｸM-PRO" pitchFamily="50" charset="-128"/>
            </a:rPr>
            <a:t>相手理解</a:t>
          </a:r>
          <a:endParaRPr kumimoji="1" lang="en-US" altLang="ja-JP" sz="4000" dirty="0" smtClean="0">
            <a:solidFill>
              <a:schemeClr val="tx1"/>
            </a:solidFill>
            <a:latin typeface="HG丸ｺﾞｼｯｸM-PRO" pitchFamily="50" charset="-128"/>
            <a:ea typeface="HG丸ｺﾞｼｯｸM-PRO" pitchFamily="50" charset="-128"/>
          </a:endParaRPr>
        </a:p>
        <a:p>
          <a:r>
            <a:rPr kumimoji="1" lang="ja-JP" altLang="en-US" sz="4000" dirty="0" smtClean="0">
              <a:solidFill>
                <a:schemeClr val="tx1"/>
              </a:solidFill>
              <a:latin typeface="HG丸ｺﾞｼｯｸM-PRO" pitchFamily="50" charset="-128"/>
              <a:ea typeface="HG丸ｺﾞｼｯｸM-PRO" pitchFamily="50" charset="-128"/>
            </a:rPr>
            <a:t>意識した関わり</a:t>
          </a:r>
          <a:endParaRPr kumimoji="1" lang="ja-JP" altLang="en-US" sz="3200" dirty="0">
            <a:solidFill>
              <a:schemeClr val="tx1"/>
            </a:solidFill>
            <a:latin typeface="HG丸ｺﾞｼｯｸM-PRO" pitchFamily="50" charset="-128"/>
            <a:ea typeface="HG丸ｺﾞｼｯｸM-PRO" pitchFamily="50" charset="-128"/>
          </a:endParaRPr>
        </a:p>
      </dgm:t>
    </dgm:pt>
    <dgm:pt modelId="{79B47E68-EC03-4BDF-BC13-AD902C2CAAF4}" type="parTrans" cxnId="{8C55A9E2-8CA4-4FC6-9A6C-242D53D609EB}">
      <dgm:prSet/>
      <dgm:spPr/>
      <dgm:t>
        <a:bodyPr/>
        <a:lstStyle/>
        <a:p>
          <a:endParaRPr kumimoji="1" lang="ja-JP" altLang="en-US">
            <a:solidFill>
              <a:schemeClr val="bg1"/>
            </a:solidFill>
          </a:endParaRPr>
        </a:p>
      </dgm:t>
    </dgm:pt>
    <dgm:pt modelId="{B63AC0DA-7788-424C-9405-7BF04ACAF96B}" type="sibTrans" cxnId="{8C55A9E2-8CA4-4FC6-9A6C-242D53D609EB}">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02030140-125A-449E-8CEF-4CB810636BDB}">
      <dgm:prSet phldrT="[テキスト]" custT="1"/>
      <dgm:spPr>
        <a:solidFill>
          <a:srgbClr val="FFCCFF"/>
        </a:solidFill>
        <a:ln>
          <a:solidFill>
            <a:schemeClr val="accent2"/>
          </a:solidFill>
        </a:ln>
      </dgm:spPr>
      <dgm:t>
        <a:bodyPr/>
        <a:lstStyle/>
        <a:p>
          <a:endParaRPr kumimoji="1" lang="ja-JP" altLang="en-US" sz="4000" dirty="0">
            <a:solidFill>
              <a:schemeClr val="tx1"/>
            </a:solidFill>
            <a:latin typeface="HG丸ｺﾞｼｯｸM-PRO" pitchFamily="50" charset="-128"/>
            <a:ea typeface="HG丸ｺﾞｼｯｸM-PRO" pitchFamily="50" charset="-128"/>
          </a:endParaRPr>
        </a:p>
      </dgm:t>
    </dgm:pt>
    <dgm:pt modelId="{EB0296B6-971E-4008-A9C8-3238F5E5876C}" type="parTrans" cxnId="{0C104934-E0CE-43B1-B847-89E72C14DB6A}">
      <dgm:prSet/>
      <dgm:spPr/>
      <dgm:t>
        <a:bodyPr/>
        <a:lstStyle/>
        <a:p>
          <a:endParaRPr kumimoji="1" lang="ja-JP" altLang="en-US">
            <a:solidFill>
              <a:schemeClr val="bg1"/>
            </a:solidFill>
          </a:endParaRPr>
        </a:p>
      </dgm:t>
    </dgm:pt>
    <dgm:pt modelId="{C204694B-33DB-4EB6-B495-3A50F6B48C69}" type="sibTrans" cxnId="{0C104934-E0CE-43B1-B847-89E72C14DB6A}">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7AD8F493-0A46-42B6-8B0A-8A62D256B469}">
      <dgm:prSet phldrT="[テキスト]" custT="1"/>
      <dgm:spPr>
        <a:solidFill>
          <a:srgbClr val="FFFFCC"/>
        </a:solidFill>
        <a:ln>
          <a:solidFill>
            <a:schemeClr val="accent6">
              <a:lumMod val="75000"/>
            </a:schemeClr>
          </a:solidFill>
        </a:ln>
      </dgm:spPr>
      <dgm:t>
        <a:bodyPr/>
        <a:lstStyle/>
        <a:p>
          <a:endParaRPr kumimoji="1" lang="ja-JP" altLang="en-US" sz="2800" dirty="0">
            <a:solidFill>
              <a:schemeClr val="tx1"/>
            </a:solidFill>
            <a:latin typeface="HG丸ｺﾞｼｯｸM-PRO" pitchFamily="50" charset="-128"/>
            <a:ea typeface="HG丸ｺﾞｼｯｸM-PRO" pitchFamily="50" charset="-128"/>
          </a:endParaRPr>
        </a:p>
      </dgm:t>
    </dgm:pt>
    <dgm:pt modelId="{DD7524DA-AAB9-4D25-AE9E-1643455ED09C}" type="parTrans" cxnId="{BB102968-A024-4B5C-8D82-D7717BF982FF}">
      <dgm:prSet/>
      <dgm:spPr/>
      <dgm:t>
        <a:bodyPr/>
        <a:lstStyle/>
        <a:p>
          <a:endParaRPr kumimoji="1" lang="ja-JP" altLang="en-US">
            <a:solidFill>
              <a:schemeClr val="bg1"/>
            </a:solidFill>
          </a:endParaRPr>
        </a:p>
      </dgm:t>
    </dgm:pt>
    <dgm:pt modelId="{ECBD7C28-FB76-43F9-9179-5D6FC5C980A8}" type="sibTrans" cxnId="{BB102968-A024-4B5C-8D82-D7717BF982FF}">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115C1605-65B4-435D-A16F-FCEB525EC309}" type="pres">
      <dgm:prSet presAssocID="{A1546240-77AD-4A9A-81EA-BC16176E077B}" presName="cycle" presStyleCnt="0">
        <dgm:presLayoutVars>
          <dgm:dir/>
          <dgm:resizeHandles val="exact"/>
        </dgm:presLayoutVars>
      </dgm:prSet>
      <dgm:spPr/>
      <dgm:t>
        <a:bodyPr/>
        <a:lstStyle/>
        <a:p>
          <a:endParaRPr kumimoji="1" lang="ja-JP" altLang="en-US"/>
        </a:p>
      </dgm:t>
    </dgm:pt>
    <dgm:pt modelId="{3F712722-49AB-43BD-A588-ABFEF30A2DC8}" type="pres">
      <dgm:prSet presAssocID="{78BCB1E9-C54C-45AD-A103-99831F938060}" presName="node" presStyleLbl="node1" presStyleIdx="0" presStyleCnt="3" custScaleX="205845" custScaleY="72236" custRadScaleRad="111990" custRadScaleInc="-1107">
        <dgm:presLayoutVars>
          <dgm:bulletEnabled val="1"/>
        </dgm:presLayoutVars>
      </dgm:prSet>
      <dgm:spPr/>
      <dgm:t>
        <a:bodyPr/>
        <a:lstStyle/>
        <a:p>
          <a:endParaRPr kumimoji="1" lang="ja-JP" altLang="en-US"/>
        </a:p>
      </dgm:t>
    </dgm:pt>
    <dgm:pt modelId="{76108008-F450-4720-9E10-95713BCF019A}" type="pres">
      <dgm:prSet presAssocID="{B63AC0DA-7788-424C-9405-7BF04ACAF96B}" presName="sibTrans" presStyleLbl="sibTrans2D1" presStyleIdx="0" presStyleCnt="3" custScaleX="111949" custScaleY="67823" custLinFactNeighborX="37309" custLinFactNeighborY="569"/>
      <dgm:spPr/>
      <dgm:t>
        <a:bodyPr/>
        <a:lstStyle/>
        <a:p>
          <a:endParaRPr kumimoji="1" lang="ja-JP" altLang="en-US"/>
        </a:p>
      </dgm:t>
    </dgm:pt>
    <dgm:pt modelId="{B18408B9-1177-4E9C-8F34-B2B23D2CD66A}" type="pres">
      <dgm:prSet presAssocID="{B63AC0DA-7788-424C-9405-7BF04ACAF96B}" presName="connectorText" presStyleLbl="sibTrans2D1" presStyleIdx="0" presStyleCnt="3"/>
      <dgm:spPr/>
      <dgm:t>
        <a:bodyPr/>
        <a:lstStyle/>
        <a:p>
          <a:endParaRPr kumimoji="1" lang="ja-JP" altLang="en-US"/>
        </a:p>
      </dgm:t>
    </dgm:pt>
    <dgm:pt modelId="{5C8A10A1-EB65-4DCB-8074-90189CF7F380}" type="pres">
      <dgm:prSet presAssocID="{02030140-125A-449E-8CEF-4CB810636BDB}" presName="node" presStyleLbl="node1" presStyleIdx="1" presStyleCnt="3" custScaleX="129574" custScaleY="67988" custRadScaleRad="95284" custRadScaleInc="-47485">
        <dgm:presLayoutVars>
          <dgm:bulletEnabled val="1"/>
        </dgm:presLayoutVars>
      </dgm:prSet>
      <dgm:spPr/>
      <dgm:t>
        <a:bodyPr/>
        <a:lstStyle/>
        <a:p>
          <a:endParaRPr kumimoji="1" lang="ja-JP" altLang="en-US"/>
        </a:p>
      </dgm:t>
    </dgm:pt>
    <dgm:pt modelId="{C9C0C2A0-118B-4F53-919C-FEC09285577F}" type="pres">
      <dgm:prSet presAssocID="{C204694B-33DB-4EB6-B495-3A50F6B48C69}" presName="sibTrans" presStyleLbl="sibTrans2D1" presStyleIdx="1" presStyleCnt="3" custScaleX="120772" custScaleY="71849" custLinFactNeighborX="-10095" custLinFactNeighborY="-1105"/>
      <dgm:spPr/>
      <dgm:t>
        <a:bodyPr/>
        <a:lstStyle/>
        <a:p>
          <a:endParaRPr kumimoji="1" lang="ja-JP" altLang="en-US"/>
        </a:p>
      </dgm:t>
    </dgm:pt>
    <dgm:pt modelId="{5655F8B1-6D53-4120-B64B-5CD28B4EDB78}" type="pres">
      <dgm:prSet presAssocID="{C204694B-33DB-4EB6-B495-3A50F6B48C69}" presName="connectorText" presStyleLbl="sibTrans2D1" presStyleIdx="1" presStyleCnt="3"/>
      <dgm:spPr/>
      <dgm:t>
        <a:bodyPr/>
        <a:lstStyle/>
        <a:p>
          <a:endParaRPr kumimoji="1" lang="ja-JP" altLang="en-US"/>
        </a:p>
      </dgm:t>
    </dgm:pt>
    <dgm:pt modelId="{4638475E-7311-49B7-9B9B-C30930AB44AB}" type="pres">
      <dgm:prSet presAssocID="{7AD8F493-0A46-42B6-8B0A-8A62D256B469}" presName="node" presStyleLbl="node1" presStyleIdx="2" presStyleCnt="3" custScaleX="134789" custScaleY="69257" custRadScaleRad="100728" custRadScaleInc="46928">
        <dgm:presLayoutVars>
          <dgm:bulletEnabled val="1"/>
        </dgm:presLayoutVars>
      </dgm:prSet>
      <dgm:spPr/>
      <dgm:t>
        <a:bodyPr/>
        <a:lstStyle/>
        <a:p>
          <a:endParaRPr kumimoji="1" lang="ja-JP" altLang="en-US"/>
        </a:p>
      </dgm:t>
    </dgm:pt>
    <dgm:pt modelId="{651CBFDD-D579-49DE-86BD-71844133BD0C}" type="pres">
      <dgm:prSet presAssocID="{ECBD7C28-FB76-43F9-9179-5D6FC5C980A8}" presName="sibTrans" presStyleLbl="sibTrans2D1" presStyleIdx="2" presStyleCnt="3" custScaleX="119553" custScaleY="69559" custLinFactNeighborX="-19031" custLinFactNeighborY="-7622"/>
      <dgm:spPr/>
      <dgm:t>
        <a:bodyPr/>
        <a:lstStyle/>
        <a:p>
          <a:endParaRPr kumimoji="1" lang="ja-JP" altLang="en-US"/>
        </a:p>
      </dgm:t>
    </dgm:pt>
    <dgm:pt modelId="{52A01515-9A3E-4CC4-8641-DB1CF7604C08}" type="pres">
      <dgm:prSet presAssocID="{ECBD7C28-FB76-43F9-9179-5D6FC5C980A8}" presName="connectorText" presStyleLbl="sibTrans2D1" presStyleIdx="2" presStyleCnt="3"/>
      <dgm:spPr/>
      <dgm:t>
        <a:bodyPr/>
        <a:lstStyle/>
        <a:p>
          <a:endParaRPr kumimoji="1" lang="ja-JP" altLang="en-US"/>
        </a:p>
      </dgm:t>
    </dgm:pt>
  </dgm:ptLst>
  <dgm:cxnLst>
    <dgm:cxn modelId="{EAC26B36-017E-4ECC-B7F7-7C7071135C29}" type="presOf" srcId="{B63AC0DA-7788-424C-9405-7BF04ACAF96B}" destId="{B18408B9-1177-4E9C-8F34-B2B23D2CD66A}" srcOrd="1" destOrd="0" presId="urn:microsoft.com/office/officeart/2005/8/layout/cycle2"/>
    <dgm:cxn modelId="{BBC736C7-6E5B-42C3-97CB-1D2C93BEF404}" type="presOf" srcId="{ECBD7C28-FB76-43F9-9179-5D6FC5C980A8}" destId="{651CBFDD-D579-49DE-86BD-71844133BD0C}" srcOrd="0" destOrd="0" presId="urn:microsoft.com/office/officeart/2005/8/layout/cycle2"/>
    <dgm:cxn modelId="{369A2F26-2478-4731-A97C-6141DB48E9E5}" type="presOf" srcId="{C204694B-33DB-4EB6-B495-3A50F6B48C69}" destId="{5655F8B1-6D53-4120-B64B-5CD28B4EDB78}" srcOrd="1" destOrd="0" presId="urn:microsoft.com/office/officeart/2005/8/layout/cycle2"/>
    <dgm:cxn modelId="{9E7C3B4A-07B9-478B-B987-66945AF559B6}" type="presOf" srcId="{78BCB1E9-C54C-45AD-A103-99831F938060}" destId="{3F712722-49AB-43BD-A588-ABFEF30A2DC8}" srcOrd="0" destOrd="0" presId="urn:microsoft.com/office/officeart/2005/8/layout/cycle2"/>
    <dgm:cxn modelId="{42D89319-2804-4A79-8CDF-8DC954411BE3}" type="presOf" srcId="{C204694B-33DB-4EB6-B495-3A50F6B48C69}" destId="{C9C0C2A0-118B-4F53-919C-FEC09285577F}" srcOrd="0" destOrd="0" presId="urn:microsoft.com/office/officeart/2005/8/layout/cycle2"/>
    <dgm:cxn modelId="{05A0D739-FBB1-4F6D-931E-76252750BE37}" type="presOf" srcId="{02030140-125A-449E-8CEF-4CB810636BDB}" destId="{5C8A10A1-EB65-4DCB-8074-90189CF7F380}" srcOrd="0" destOrd="0" presId="urn:microsoft.com/office/officeart/2005/8/layout/cycle2"/>
    <dgm:cxn modelId="{BB102968-A024-4B5C-8D82-D7717BF982FF}" srcId="{A1546240-77AD-4A9A-81EA-BC16176E077B}" destId="{7AD8F493-0A46-42B6-8B0A-8A62D256B469}" srcOrd="2" destOrd="0" parTransId="{DD7524DA-AAB9-4D25-AE9E-1643455ED09C}" sibTransId="{ECBD7C28-FB76-43F9-9179-5D6FC5C980A8}"/>
    <dgm:cxn modelId="{0C104934-E0CE-43B1-B847-89E72C14DB6A}" srcId="{A1546240-77AD-4A9A-81EA-BC16176E077B}" destId="{02030140-125A-449E-8CEF-4CB810636BDB}" srcOrd="1" destOrd="0" parTransId="{EB0296B6-971E-4008-A9C8-3238F5E5876C}" sibTransId="{C204694B-33DB-4EB6-B495-3A50F6B48C69}"/>
    <dgm:cxn modelId="{1A599870-B478-4332-AD21-353FDF8A733C}" type="presOf" srcId="{ECBD7C28-FB76-43F9-9179-5D6FC5C980A8}" destId="{52A01515-9A3E-4CC4-8641-DB1CF7604C08}" srcOrd="1" destOrd="0" presId="urn:microsoft.com/office/officeart/2005/8/layout/cycle2"/>
    <dgm:cxn modelId="{8C55A9E2-8CA4-4FC6-9A6C-242D53D609EB}" srcId="{A1546240-77AD-4A9A-81EA-BC16176E077B}" destId="{78BCB1E9-C54C-45AD-A103-99831F938060}" srcOrd="0" destOrd="0" parTransId="{79B47E68-EC03-4BDF-BC13-AD902C2CAAF4}" sibTransId="{B63AC0DA-7788-424C-9405-7BF04ACAF96B}"/>
    <dgm:cxn modelId="{7CD7E60B-A629-42D4-A7BE-1BFF94EE6E6C}" type="presOf" srcId="{7AD8F493-0A46-42B6-8B0A-8A62D256B469}" destId="{4638475E-7311-49B7-9B9B-C30930AB44AB}" srcOrd="0" destOrd="0" presId="urn:microsoft.com/office/officeart/2005/8/layout/cycle2"/>
    <dgm:cxn modelId="{30F758E9-D63E-4C0E-AF8A-576AD5202AA4}" type="presOf" srcId="{A1546240-77AD-4A9A-81EA-BC16176E077B}" destId="{115C1605-65B4-435D-A16F-FCEB525EC309}" srcOrd="0" destOrd="0" presId="urn:microsoft.com/office/officeart/2005/8/layout/cycle2"/>
    <dgm:cxn modelId="{F7A410AD-B1EE-4CE2-A76F-D38E311C4D3A}" type="presOf" srcId="{B63AC0DA-7788-424C-9405-7BF04ACAF96B}" destId="{76108008-F450-4720-9E10-95713BCF019A}" srcOrd="0" destOrd="0" presId="urn:microsoft.com/office/officeart/2005/8/layout/cycle2"/>
    <dgm:cxn modelId="{87718B19-3EA7-473E-8423-81E96F97166E}" type="presParOf" srcId="{115C1605-65B4-435D-A16F-FCEB525EC309}" destId="{3F712722-49AB-43BD-A588-ABFEF30A2DC8}" srcOrd="0" destOrd="0" presId="urn:microsoft.com/office/officeart/2005/8/layout/cycle2"/>
    <dgm:cxn modelId="{EBD476ED-8A41-48DD-889A-1ADDBBEB4852}" type="presParOf" srcId="{115C1605-65B4-435D-A16F-FCEB525EC309}" destId="{76108008-F450-4720-9E10-95713BCF019A}" srcOrd="1" destOrd="0" presId="urn:microsoft.com/office/officeart/2005/8/layout/cycle2"/>
    <dgm:cxn modelId="{E3EB9B80-185C-474C-9048-52A842A2EE3E}" type="presParOf" srcId="{76108008-F450-4720-9E10-95713BCF019A}" destId="{B18408B9-1177-4E9C-8F34-B2B23D2CD66A}" srcOrd="0" destOrd="0" presId="urn:microsoft.com/office/officeart/2005/8/layout/cycle2"/>
    <dgm:cxn modelId="{D6A70F05-E99C-4FE0-8B40-FAA95DDF79A5}" type="presParOf" srcId="{115C1605-65B4-435D-A16F-FCEB525EC309}" destId="{5C8A10A1-EB65-4DCB-8074-90189CF7F380}" srcOrd="2" destOrd="0" presId="urn:microsoft.com/office/officeart/2005/8/layout/cycle2"/>
    <dgm:cxn modelId="{86FB53FC-8571-4460-9978-1AA6B357D813}" type="presParOf" srcId="{115C1605-65B4-435D-A16F-FCEB525EC309}" destId="{C9C0C2A0-118B-4F53-919C-FEC09285577F}" srcOrd="3" destOrd="0" presId="urn:microsoft.com/office/officeart/2005/8/layout/cycle2"/>
    <dgm:cxn modelId="{573AC287-FEDC-4AA3-AE85-AC447376F2A6}" type="presParOf" srcId="{C9C0C2A0-118B-4F53-919C-FEC09285577F}" destId="{5655F8B1-6D53-4120-B64B-5CD28B4EDB78}" srcOrd="0" destOrd="0" presId="urn:microsoft.com/office/officeart/2005/8/layout/cycle2"/>
    <dgm:cxn modelId="{F9F82CB7-A17B-4CEB-824B-9F6F15EBDE45}" type="presParOf" srcId="{115C1605-65B4-435D-A16F-FCEB525EC309}" destId="{4638475E-7311-49B7-9B9B-C30930AB44AB}" srcOrd="4" destOrd="0" presId="urn:microsoft.com/office/officeart/2005/8/layout/cycle2"/>
    <dgm:cxn modelId="{4C52BD0E-0E58-4DCB-A56D-06B8F861AE5F}" type="presParOf" srcId="{115C1605-65B4-435D-A16F-FCEB525EC309}" destId="{651CBFDD-D579-49DE-86BD-71844133BD0C}" srcOrd="5" destOrd="0" presId="urn:microsoft.com/office/officeart/2005/8/layout/cycle2"/>
    <dgm:cxn modelId="{3924AB4F-D883-4CD5-88C5-19051245EE36}" type="presParOf" srcId="{651CBFDD-D579-49DE-86BD-71844133BD0C}" destId="{52A01515-9A3E-4CC4-8641-DB1CF7604C0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CFAF6-1E59-484C-AAD7-9EBEE8E7378F}">
      <dsp:nvSpPr>
        <dsp:cNvPr id="0" name=""/>
        <dsp:cNvSpPr/>
      </dsp:nvSpPr>
      <dsp:spPr>
        <a:xfrm rot="5400000">
          <a:off x="-147001" y="150285"/>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１</a:t>
          </a:r>
          <a:endParaRPr kumimoji="1" lang="ja-JP" altLang="en-US" sz="2000" b="1" kern="1200" dirty="0">
            <a:solidFill>
              <a:schemeClr val="tx1"/>
            </a:solidFill>
            <a:latin typeface="HG丸ｺﾞｼｯｸM-PRO" pitchFamily="50" charset="-128"/>
            <a:ea typeface="HG丸ｺﾞｼｯｸM-PRO" pitchFamily="50" charset="-128"/>
          </a:endParaRPr>
        </a:p>
      </dsp:txBody>
      <dsp:txXfrm rot="-5400000">
        <a:off x="1" y="346288"/>
        <a:ext cx="686007" cy="294003"/>
      </dsp:txXfrm>
    </dsp:sp>
    <dsp:sp modelId="{DC454E95-1258-4BE7-B4C2-56E2794E96D3}">
      <dsp:nvSpPr>
        <dsp:cNvPr id="0" name=""/>
        <dsp:cNvSpPr/>
      </dsp:nvSpPr>
      <dsp:spPr>
        <a:xfrm rot="5400000">
          <a:off x="4308808" y="-3619517"/>
          <a:ext cx="637341"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教育相談に至るまでの経緯を知る</a:t>
          </a:r>
          <a:endParaRPr kumimoji="1" lang="ja-JP" altLang="en-US" sz="2800" kern="1200" dirty="0">
            <a:latin typeface="HG丸ｺﾞｼｯｸM-PRO" pitchFamily="50" charset="-128"/>
            <a:ea typeface="HG丸ｺﾞｼｯｸM-PRO" pitchFamily="50" charset="-128"/>
          </a:endParaRPr>
        </a:p>
      </dsp:txBody>
      <dsp:txXfrm rot="-5400000">
        <a:off x="686007" y="34396"/>
        <a:ext cx="7851832" cy="575117"/>
      </dsp:txXfrm>
    </dsp:sp>
    <dsp:sp modelId="{2DE3927F-42E0-4AB0-8131-243B455352FF}">
      <dsp:nvSpPr>
        <dsp:cNvPr id="0" name=""/>
        <dsp:cNvSpPr/>
      </dsp:nvSpPr>
      <dsp:spPr>
        <a:xfrm rot="5400000">
          <a:off x="-147001" y="1033090"/>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２</a:t>
          </a:r>
          <a:endParaRPr kumimoji="1" lang="ja-JP" altLang="en-US" sz="2000" b="1" kern="1200" dirty="0">
            <a:solidFill>
              <a:schemeClr val="tx1"/>
            </a:solidFill>
            <a:latin typeface="HG丸ｺﾞｼｯｸM-PRO" pitchFamily="50" charset="-128"/>
            <a:ea typeface="HG丸ｺﾞｼｯｸM-PRO" pitchFamily="50" charset="-128"/>
          </a:endParaRPr>
        </a:p>
      </dsp:txBody>
      <dsp:txXfrm rot="-5400000">
        <a:off x="1" y="1229093"/>
        <a:ext cx="686007" cy="294003"/>
      </dsp:txXfrm>
    </dsp:sp>
    <dsp:sp modelId="{D5B1031D-1913-4772-A6F7-CE4802333A4F}">
      <dsp:nvSpPr>
        <dsp:cNvPr id="0" name=""/>
        <dsp:cNvSpPr/>
      </dsp:nvSpPr>
      <dsp:spPr>
        <a:xfrm rot="5400000">
          <a:off x="4308976" y="-2736880"/>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その日の相談者の様子に留意する</a:t>
          </a:r>
          <a:endParaRPr kumimoji="1" lang="ja-JP" altLang="en-US" sz="2800" kern="1200" dirty="0">
            <a:latin typeface="HG丸ｺﾞｼｯｸM-PRO" pitchFamily="50" charset="-128"/>
            <a:ea typeface="HG丸ｺﾞｼｯｸM-PRO" pitchFamily="50" charset="-128"/>
          </a:endParaRPr>
        </a:p>
      </dsp:txBody>
      <dsp:txXfrm rot="-5400000">
        <a:off x="686007" y="917185"/>
        <a:ext cx="7851848" cy="574814"/>
      </dsp:txXfrm>
    </dsp:sp>
    <dsp:sp modelId="{41BA4A9A-C443-458B-97C1-B5AB7FADD3EE}">
      <dsp:nvSpPr>
        <dsp:cNvPr id="0" name=""/>
        <dsp:cNvSpPr/>
      </dsp:nvSpPr>
      <dsp:spPr>
        <a:xfrm rot="5400000">
          <a:off x="-147001" y="1915894"/>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３</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2111897"/>
        <a:ext cx="686007" cy="294003"/>
      </dsp:txXfrm>
    </dsp:sp>
    <dsp:sp modelId="{927709A7-E022-4D4D-B206-85012D6A8D3F}">
      <dsp:nvSpPr>
        <dsp:cNvPr id="0" name=""/>
        <dsp:cNvSpPr/>
      </dsp:nvSpPr>
      <dsp:spPr>
        <a:xfrm rot="5400000">
          <a:off x="4308976" y="-1854076"/>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教育相談を始める</a:t>
          </a:r>
          <a:endParaRPr kumimoji="1" lang="ja-JP" altLang="en-US" sz="2800" kern="1200" dirty="0">
            <a:latin typeface="HG丸ｺﾞｼｯｸM-PRO" pitchFamily="50" charset="-128"/>
            <a:ea typeface="HG丸ｺﾞｼｯｸM-PRO" pitchFamily="50" charset="-128"/>
          </a:endParaRPr>
        </a:p>
      </dsp:txBody>
      <dsp:txXfrm rot="-5400000">
        <a:off x="686007" y="1799989"/>
        <a:ext cx="7851848" cy="574814"/>
      </dsp:txXfrm>
    </dsp:sp>
    <dsp:sp modelId="{9BB8BA3A-6D69-40B4-B1CE-EC17A823830D}">
      <dsp:nvSpPr>
        <dsp:cNvPr id="0" name=""/>
        <dsp:cNvSpPr/>
      </dsp:nvSpPr>
      <dsp:spPr>
        <a:xfrm rot="5400000">
          <a:off x="-147001" y="2773629"/>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４</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2969632"/>
        <a:ext cx="686007" cy="294003"/>
      </dsp:txXfrm>
    </dsp:sp>
    <dsp:sp modelId="{779A296E-E582-448B-9810-627270B1F2E3}">
      <dsp:nvSpPr>
        <dsp:cNvPr id="0" name=""/>
        <dsp:cNvSpPr/>
      </dsp:nvSpPr>
      <dsp:spPr>
        <a:xfrm rot="5400000">
          <a:off x="4308976" y="-971272"/>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問題について尋ねる</a:t>
          </a:r>
          <a:endParaRPr kumimoji="1" lang="ja-JP" altLang="en-US" sz="2800" kern="1200" dirty="0">
            <a:latin typeface="HG丸ｺﾞｼｯｸM-PRO" pitchFamily="50" charset="-128"/>
            <a:ea typeface="HG丸ｺﾞｼｯｸM-PRO" pitchFamily="50" charset="-128"/>
          </a:endParaRPr>
        </a:p>
      </dsp:txBody>
      <dsp:txXfrm rot="-5400000">
        <a:off x="686007" y="2682793"/>
        <a:ext cx="7851848" cy="574814"/>
      </dsp:txXfrm>
    </dsp:sp>
    <dsp:sp modelId="{D47B06BD-CAA6-4A7F-B56D-60E23EF0D4E1}">
      <dsp:nvSpPr>
        <dsp:cNvPr id="0" name=""/>
        <dsp:cNvSpPr/>
      </dsp:nvSpPr>
      <dsp:spPr>
        <a:xfrm rot="5400000">
          <a:off x="-147001" y="3681502"/>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５</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3877505"/>
        <a:ext cx="686007" cy="294003"/>
      </dsp:txXfrm>
    </dsp:sp>
    <dsp:sp modelId="{E20CD837-456C-4427-8CFD-22DE10755C0E}">
      <dsp:nvSpPr>
        <dsp:cNvPr id="0" name=""/>
        <dsp:cNvSpPr/>
      </dsp:nvSpPr>
      <dsp:spPr>
        <a:xfrm rot="5400000">
          <a:off x="4308976" y="-88467"/>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kern="1200" dirty="0" smtClean="0">
              <a:latin typeface="HG丸ｺﾞｼｯｸM-PRO" panose="020F0600000000000000" pitchFamily="50" charset="-128"/>
              <a:ea typeface="HG丸ｺﾞｼｯｸM-PRO" panose="020F0600000000000000" pitchFamily="50" charset="-128"/>
            </a:rPr>
            <a:t>理解する⇒見立てる⇒方針やゴールを考える</a:t>
          </a:r>
          <a:endParaRPr kumimoji="1" lang="ja-JP" altLang="en-US" sz="2800" kern="1200" dirty="0">
            <a:latin typeface="HG丸ｺﾞｼｯｸM-PRO" pitchFamily="50" charset="-128"/>
            <a:ea typeface="HG丸ｺﾞｼｯｸM-PRO" pitchFamily="50" charset="-128"/>
          </a:endParaRPr>
        </a:p>
      </dsp:txBody>
      <dsp:txXfrm rot="-5400000">
        <a:off x="686007" y="3565598"/>
        <a:ext cx="7851848" cy="574814"/>
      </dsp:txXfrm>
    </dsp:sp>
    <dsp:sp modelId="{9AE7DC26-9753-418B-B91F-4CDB7B82E2B0}">
      <dsp:nvSpPr>
        <dsp:cNvPr id="0" name=""/>
        <dsp:cNvSpPr/>
      </dsp:nvSpPr>
      <dsp:spPr>
        <a:xfrm rot="5400000">
          <a:off x="-147001" y="4564306"/>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６</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4760309"/>
        <a:ext cx="686007" cy="294003"/>
      </dsp:txXfrm>
    </dsp:sp>
    <dsp:sp modelId="{6FF568C4-AB11-4533-97BB-19E9E7E46B8E}">
      <dsp:nvSpPr>
        <dsp:cNvPr id="0" name=""/>
        <dsp:cNvSpPr/>
      </dsp:nvSpPr>
      <dsp:spPr>
        <a:xfrm rot="5400000">
          <a:off x="4308976" y="794336"/>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kern="1200" dirty="0" smtClean="0">
              <a:latin typeface="HG丸ｺﾞｼｯｸM-PRO" panose="020F0600000000000000" pitchFamily="50" charset="-128"/>
              <a:ea typeface="HG丸ｺﾞｼｯｸM-PRO" panose="020F0600000000000000" pitchFamily="50" charset="-128"/>
            </a:rPr>
            <a:t>教育相談を終わる</a:t>
          </a:r>
          <a:endParaRPr kumimoji="1" lang="ja-JP" altLang="en-US" sz="2800" kern="1200" dirty="0">
            <a:latin typeface="HG丸ｺﾞｼｯｸM-PRO" pitchFamily="50" charset="-128"/>
            <a:ea typeface="HG丸ｺﾞｼｯｸM-PRO" pitchFamily="50" charset="-128"/>
          </a:endParaRPr>
        </a:p>
      </dsp:txBody>
      <dsp:txXfrm rot="-5400000">
        <a:off x="686007" y="4448401"/>
        <a:ext cx="7851848" cy="574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12722-49AB-43BD-A588-ABFEF30A2DC8}">
      <dsp:nvSpPr>
        <dsp:cNvPr id="0" name=""/>
        <dsp:cNvSpPr/>
      </dsp:nvSpPr>
      <dsp:spPr>
        <a:xfrm>
          <a:off x="1512166" y="332661"/>
          <a:ext cx="6130168" cy="2151224"/>
        </a:xfrm>
        <a:prstGeom prst="ellipse">
          <a:avLst/>
        </a:prstGeom>
        <a:solidFill>
          <a:srgbClr val="CCFFCC"/>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solidFill>
                <a:schemeClr val="tx1"/>
              </a:solidFill>
              <a:latin typeface="HG丸ｺﾞｼｯｸM-PRO" pitchFamily="50" charset="-128"/>
              <a:ea typeface="HG丸ｺﾞｼｯｸM-PRO" pitchFamily="50" charset="-128"/>
            </a:rPr>
            <a:t>相手理解</a:t>
          </a:r>
          <a:endParaRPr kumimoji="1" lang="en-US" altLang="ja-JP" sz="4000" kern="1200" dirty="0" smtClean="0">
            <a:solidFill>
              <a:schemeClr val="tx1"/>
            </a:solidFill>
            <a:latin typeface="HG丸ｺﾞｼｯｸM-PRO" pitchFamily="50" charset="-128"/>
            <a:ea typeface="HG丸ｺﾞｼｯｸM-PRO" pitchFamily="50" charset="-128"/>
          </a:endParaRPr>
        </a:p>
        <a:p>
          <a:pPr lvl="0" algn="ctr" defTabSz="1778000">
            <a:lnSpc>
              <a:spcPct val="90000"/>
            </a:lnSpc>
            <a:spcBef>
              <a:spcPct val="0"/>
            </a:spcBef>
            <a:spcAft>
              <a:spcPct val="35000"/>
            </a:spcAft>
          </a:pPr>
          <a:r>
            <a:rPr kumimoji="1" lang="ja-JP" altLang="en-US" sz="4000" kern="1200" dirty="0" smtClean="0">
              <a:solidFill>
                <a:schemeClr val="tx1"/>
              </a:solidFill>
              <a:latin typeface="HG丸ｺﾞｼｯｸM-PRO" pitchFamily="50" charset="-128"/>
              <a:ea typeface="HG丸ｺﾞｼｯｸM-PRO" pitchFamily="50" charset="-128"/>
            </a:rPr>
            <a:t>意識した関わり</a:t>
          </a:r>
          <a:endParaRPr kumimoji="1" lang="ja-JP" altLang="en-US" sz="3200" kern="1200" dirty="0">
            <a:solidFill>
              <a:schemeClr val="tx1"/>
            </a:solidFill>
            <a:latin typeface="HG丸ｺﾞｼｯｸM-PRO" pitchFamily="50" charset="-128"/>
            <a:ea typeface="HG丸ｺﾞｼｯｸM-PRO" pitchFamily="50" charset="-128"/>
          </a:endParaRPr>
        </a:p>
      </dsp:txBody>
      <dsp:txXfrm>
        <a:off x="2409908" y="647700"/>
        <a:ext cx="4334684" cy="1521146"/>
      </dsp:txXfrm>
    </dsp:sp>
    <dsp:sp modelId="{76108008-F450-4720-9E10-95713BCF019A}">
      <dsp:nvSpPr>
        <dsp:cNvPr id="0" name=""/>
        <dsp:cNvSpPr/>
      </dsp:nvSpPr>
      <dsp:spPr>
        <a:xfrm rot="2991573">
          <a:off x="5727690" y="2591440"/>
          <a:ext cx="779161" cy="681683"/>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kumimoji="1" lang="ja-JP" altLang="en-US" sz="2900" kern="1200">
            <a:solidFill>
              <a:schemeClr val="bg1"/>
            </a:solidFill>
          </a:endParaRPr>
        </a:p>
      </dsp:txBody>
      <dsp:txXfrm>
        <a:off x="5764024" y="2649608"/>
        <a:ext cx="574656" cy="409009"/>
      </dsp:txXfrm>
    </dsp:sp>
    <dsp:sp modelId="{5C8A10A1-EB65-4DCB-8074-90189CF7F380}">
      <dsp:nvSpPr>
        <dsp:cNvPr id="0" name=""/>
        <dsp:cNvSpPr/>
      </dsp:nvSpPr>
      <dsp:spPr>
        <a:xfrm>
          <a:off x="5144894" y="3356992"/>
          <a:ext cx="3858779" cy="2024717"/>
        </a:xfrm>
        <a:prstGeom prst="ellipse">
          <a:avLst/>
        </a:prstGeom>
        <a:solidFill>
          <a:srgbClr val="FFCCFF"/>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solidFill>
              <a:schemeClr val="tx1"/>
            </a:solidFill>
            <a:latin typeface="HG丸ｺﾞｼｯｸM-PRO" pitchFamily="50" charset="-128"/>
            <a:ea typeface="HG丸ｺﾞｼｯｸM-PRO" pitchFamily="50" charset="-128"/>
          </a:endParaRPr>
        </a:p>
      </dsp:txBody>
      <dsp:txXfrm>
        <a:off x="5709999" y="3653505"/>
        <a:ext cx="2728569" cy="1431691"/>
      </dsp:txXfrm>
    </dsp:sp>
    <dsp:sp modelId="{C9C0C2A0-118B-4F53-919C-FEC09285577F}">
      <dsp:nvSpPr>
        <dsp:cNvPr id="0" name=""/>
        <dsp:cNvSpPr/>
      </dsp:nvSpPr>
      <dsp:spPr>
        <a:xfrm rot="10787180">
          <a:off x="4174016" y="4006410"/>
          <a:ext cx="723877" cy="722148"/>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kumimoji="1" lang="ja-JP" altLang="en-US" sz="3100" kern="1200">
            <a:solidFill>
              <a:schemeClr val="bg1"/>
            </a:solidFill>
          </a:endParaRPr>
        </a:p>
      </dsp:txBody>
      <dsp:txXfrm rot="10800000">
        <a:off x="4390659" y="4150436"/>
        <a:ext cx="507233" cy="433288"/>
      </dsp:txXfrm>
    </dsp:sp>
    <dsp:sp modelId="{4638475E-7311-49B7-9B9B-C30930AB44AB}">
      <dsp:nvSpPr>
        <dsp:cNvPr id="0" name=""/>
        <dsp:cNvSpPr/>
      </dsp:nvSpPr>
      <dsp:spPr>
        <a:xfrm>
          <a:off x="22" y="3356993"/>
          <a:ext cx="4014084" cy="2062508"/>
        </a:xfrm>
        <a:prstGeom prst="ellipse">
          <a:avLst/>
        </a:prstGeom>
        <a:solidFill>
          <a:srgbClr val="FFFFCC"/>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kumimoji="1" lang="ja-JP" altLang="en-US" sz="2800" kern="1200" dirty="0">
            <a:solidFill>
              <a:schemeClr val="tx1"/>
            </a:solidFill>
            <a:latin typeface="HG丸ｺﾞｼｯｸM-PRO" pitchFamily="50" charset="-128"/>
            <a:ea typeface="HG丸ｺﾞｼｯｸM-PRO" pitchFamily="50" charset="-128"/>
          </a:endParaRPr>
        </a:p>
      </dsp:txBody>
      <dsp:txXfrm>
        <a:off x="587871" y="3659040"/>
        <a:ext cx="2838386" cy="1458414"/>
      </dsp:txXfrm>
    </dsp:sp>
    <dsp:sp modelId="{651CBFDD-D579-49DE-86BD-71844133BD0C}">
      <dsp:nvSpPr>
        <dsp:cNvPr id="0" name=""/>
        <dsp:cNvSpPr/>
      </dsp:nvSpPr>
      <dsp:spPr>
        <a:xfrm rot="18646639">
          <a:off x="2685947" y="2530536"/>
          <a:ext cx="843159" cy="699132"/>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kumimoji="1" lang="ja-JP" altLang="en-US" sz="3000" kern="1200">
            <a:solidFill>
              <a:schemeClr val="bg1"/>
            </a:solidFill>
          </a:endParaRPr>
        </a:p>
      </dsp:txBody>
      <dsp:txXfrm>
        <a:off x="2722324" y="2749775"/>
        <a:ext cx="633419" cy="4194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7A1E4-0540-4EDD-8B15-16DA6FC4910B}" type="datetimeFigureOut">
              <a:rPr kumimoji="1" lang="ja-JP" altLang="en-US" smtClean="0"/>
              <a:pPr/>
              <a:t>2018/6/25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3E241-E2DD-4422-8B9E-2E8CF42A275E}" type="slidenum">
              <a:rPr kumimoji="1" lang="ja-JP" altLang="en-US" smtClean="0"/>
              <a:pPr/>
              <a:t>‹#›</a:t>
            </a:fld>
            <a:endParaRPr kumimoji="1" lang="ja-JP" altLang="en-US"/>
          </a:p>
        </p:txBody>
      </p:sp>
    </p:spTree>
    <p:extLst>
      <p:ext uri="{BB962C8B-B14F-4D97-AF65-F5344CB8AC3E}">
        <p14:creationId xmlns:p14="http://schemas.microsoft.com/office/powerpoint/2010/main" val="900927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教育相談の時間の長さについてのポイントです。</a:t>
            </a:r>
            <a:endParaRPr kumimoji="1" lang="en-US" altLang="ja-JP" sz="1600" dirty="0" smtClean="0">
              <a:latin typeface="+mn-ea"/>
              <a:ea typeface="+mn-ea"/>
            </a:endParaRPr>
          </a:p>
          <a:p>
            <a:endParaRPr kumimoji="1" lang="ja-JP" altLang="en-US" sz="1600" dirty="0" smtClean="0">
              <a:latin typeface="+mn-ea"/>
              <a:ea typeface="+mn-ea"/>
            </a:endParaRPr>
          </a:p>
          <a:p>
            <a:r>
              <a:rPr kumimoji="1" lang="ja-JP" altLang="en-US" sz="1600" kern="1200" dirty="0" smtClean="0">
                <a:solidFill>
                  <a:schemeClr val="tx1"/>
                </a:solidFill>
                <a:latin typeface="+mn-lt"/>
                <a:ea typeface="+mn-ea"/>
                <a:cs typeface="+mn-cs"/>
              </a:rPr>
              <a:t>まず、</a:t>
            </a:r>
            <a:r>
              <a:rPr kumimoji="1" lang="en-US" altLang="ja-JP" sz="1600" kern="1200" dirty="0" smtClean="0">
                <a:solidFill>
                  <a:schemeClr val="tx1"/>
                </a:solidFill>
                <a:latin typeface="+mn-lt"/>
                <a:ea typeface="+mn-ea"/>
                <a:cs typeface="+mn-cs"/>
              </a:rPr>
              <a:t>1</a:t>
            </a:r>
            <a:r>
              <a:rPr kumimoji="1" lang="ja-JP" altLang="en-US" sz="1600" kern="1200" dirty="0" smtClean="0">
                <a:solidFill>
                  <a:schemeClr val="tx1"/>
                </a:solidFill>
                <a:latin typeface="+mn-lt"/>
                <a:ea typeface="+mn-ea"/>
                <a:cs typeface="+mn-cs"/>
              </a:rPr>
              <a:t>回の教育相談の時間が長くならないように気を付けます。</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話し手であっても聞き手であっても、</a:t>
            </a:r>
            <a:r>
              <a:rPr kumimoji="1" lang="ja-JP" altLang="ja-JP" sz="1600" kern="1200" dirty="0" smtClean="0">
                <a:solidFill>
                  <a:schemeClr val="tx1"/>
                </a:solidFill>
                <a:latin typeface="+mn-lt"/>
                <a:ea typeface="+mn-ea"/>
                <a:cs typeface="+mn-cs"/>
              </a:rPr>
              <a:t>集中して取り組める時間は長くありません。</a:t>
            </a:r>
            <a:endParaRPr kumimoji="1" lang="en-US" altLang="ja-JP" sz="1600" kern="1200" dirty="0" smtClean="0">
              <a:solidFill>
                <a:schemeClr val="tx1"/>
              </a:solidFill>
              <a:latin typeface="+mn-lt"/>
              <a:ea typeface="+mn-ea"/>
              <a:cs typeface="+mn-cs"/>
            </a:endParaRPr>
          </a:p>
          <a:p>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もし</a:t>
            </a:r>
            <a:r>
              <a:rPr kumimoji="1" lang="ja-JP" altLang="ja-JP" sz="1600" kern="1200" dirty="0" smtClean="0">
                <a:solidFill>
                  <a:schemeClr val="tx1"/>
                </a:solidFill>
                <a:latin typeface="+mn-lt"/>
                <a:ea typeface="+mn-ea"/>
                <a:cs typeface="+mn-cs"/>
              </a:rPr>
              <a:t>教育相談が</a:t>
            </a:r>
            <a:r>
              <a:rPr kumimoji="1" lang="ja-JP" altLang="en-US" sz="1600" kern="1200" dirty="0" smtClean="0">
                <a:solidFill>
                  <a:schemeClr val="tx1"/>
                </a:solidFill>
                <a:latin typeface="+mn-lt"/>
                <a:ea typeface="+mn-ea"/>
                <a:cs typeface="+mn-cs"/>
              </a:rPr>
              <a:t>長くなり</a:t>
            </a:r>
            <a:r>
              <a:rPr kumimoji="1" lang="ja-JP" altLang="ja-JP" sz="1600" kern="1200" dirty="0" smtClean="0">
                <a:solidFill>
                  <a:schemeClr val="tx1"/>
                </a:solidFill>
                <a:latin typeface="+mn-lt"/>
                <a:ea typeface="+mn-ea"/>
                <a:cs typeface="+mn-cs"/>
              </a:rPr>
              <a:t>そうな場合には、</a:t>
            </a:r>
            <a:r>
              <a:rPr kumimoji="1" lang="ja-JP" altLang="en-US" sz="1600" kern="1200" dirty="0" smtClean="0">
                <a:solidFill>
                  <a:schemeClr val="tx1"/>
                </a:solidFill>
                <a:latin typeface="+mn-lt"/>
                <a:ea typeface="+mn-ea"/>
                <a:cs typeface="+mn-cs"/>
              </a:rPr>
              <a:t>機会を</a:t>
            </a:r>
            <a:r>
              <a:rPr kumimoji="1" lang="ja-JP" altLang="ja-JP" sz="1600" kern="1200" dirty="0" smtClean="0">
                <a:solidFill>
                  <a:schemeClr val="tx1"/>
                </a:solidFill>
                <a:latin typeface="+mn-lt"/>
                <a:ea typeface="+mn-ea"/>
                <a:cs typeface="+mn-cs"/>
              </a:rPr>
              <a:t>改めて相談の時間を取ることを提案します。</a:t>
            </a:r>
            <a:endParaRPr kumimoji="1" lang="en-US" altLang="ja-JP" sz="1600" kern="1200" dirty="0" smtClean="0">
              <a:solidFill>
                <a:schemeClr val="tx1"/>
              </a:solidFill>
              <a:latin typeface="+mn-lt"/>
              <a:ea typeface="+mn-ea"/>
              <a:cs typeface="+mn-cs"/>
            </a:endParaRPr>
          </a:p>
          <a:p>
            <a:endParaRPr kumimoji="1" lang="ja-JP" altLang="en-US" sz="1600" dirty="0" smtClean="0">
              <a:latin typeface="+mn-ea"/>
              <a:ea typeface="+mn-ea"/>
            </a:endParaRPr>
          </a:p>
          <a:p>
            <a:r>
              <a:rPr kumimoji="1" lang="ja-JP" altLang="en-US" sz="1200" kern="1200" dirty="0" smtClean="0">
                <a:solidFill>
                  <a:schemeClr val="tx1"/>
                </a:solidFill>
                <a:latin typeface="+mn-lt"/>
                <a:ea typeface="+mn-ea"/>
                <a:cs typeface="+mn-cs"/>
              </a:rPr>
              <a:t>また、</a:t>
            </a:r>
            <a:r>
              <a:rPr kumimoji="1" lang="ja-JP" altLang="ja-JP" sz="1200" kern="1200" dirty="0" smtClean="0">
                <a:solidFill>
                  <a:schemeClr val="tx1"/>
                </a:solidFill>
                <a:latin typeface="+mn-lt"/>
                <a:ea typeface="+mn-ea"/>
                <a:cs typeface="+mn-cs"/>
              </a:rPr>
              <a:t>教育相談の終了時刻をあらかじめ伝えておくことで</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教育相談に対する</a:t>
            </a:r>
            <a:r>
              <a:rPr kumimoji="1" lang="ja-JP" altLang="en-US" sz="1200" kern="1200" dirty="0" smtClean="0">
                <a:solidFill>
                  <a:schemeClr val="tx1"/>
                </a:solidFill>
                <a:latin typeface="+mn-lt"/>
                <a:ea typeface="+mn-ea"/>
                <a:cs typeface="+mn-cs"/>
              </a:rPr>
              <a:t>保護者</a:t>
            </a:r>
            <a:r>
              <a:rPr kumimoji="1" lang="ja-JP" altLang="ja-JP" sz="1200" kern="1200" dirty="0" smtClean="0">
                <a:solidFill>
                  <a:schemeClr val="tx1"/>
                </a:solidFill>
                <a:latin typeface="+mn-lt"/>
                <a:ea typeface="+mn-ea"/>
                <a:cs typeface="+mn-cs"/>
              </a:rPr>
              <a:t>の不安を軽減することができます。</a:t>
            </a:r>
            <a:r>
              <a:rPr kumimoji="1" lang="ja-JP" altLang="en-US" sz="1200" kern="1200" dirty="0" smtClean="0">
                <a:solidFill>
                  <a:schemeClr val="tx1"/>
                </a:solidFill>
                <a:latin typeface="+mn-lt"/>
                <a:ea typeface="+mn-ea"/>
                <a:cs typeface="+mn-cs"/>
              </a:rPr>
              <a:t>●</a:t>
            </a:r>
            <a:endParaRPr kumimoji="1" lang="en-US" altLang="ja-JP" sz="1200" dirty="0" smtClean="0">
              <a:latin typeface="+mn-ea"/>
              <a:ea typeface="+mn-ea"/>
            </a:endParaRPr>
          </a:p>
          <a:p>
            <a:endParaRPr kumimoji="1" lang="en-US" altLang="ja-JP" sz="1200" dirty="0" smtClean="0">
              <a:latin typeface="+mn-ea"/>
              <a:ea typeface="+mn-ea"/>
            </a:endParaRPr>
          </a:p>
          <a:p>
            <a:endParaRPr kumimoji="1" lang="ja-JP" altLang="en-US"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10</a:t>
            </a:fld>
            <a:endParaRPr kumimoji="1" lang="ja-JP" altLang="en-US"/>
          </a:p>
        </p:txBody>
      </p:sp>
    </p:spTree>
    <p:extLst>
      <p:ext uri="{BB962C8B-B14F-4D97-AF65-F5344CB8AC3E}">
        <p14:creationId xmlns:p14="http://schemas.microsoft.com/office/powerpoint/2010/main" val="20679387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１つ目のポイントは、相談者に合わせた話し方をすることです。</a:t>
            </a:r>
            <a:endParaRPr kumimoji="1" lang="en-US" altLang="ja-JP" dirty="0" smtClean="0"/>
          </a:p>
          <a:p>
            <a:r>
              <a:rPr kumimoji="1" lang="ja-JP" altLang="en-US" dirty="0" smtClean="0"/>
              <a:t>教育相談に訪れる保護者は、抱える問題も多様であり、話し方や言葉遣い、話す姿勢や視線の動き、心の状態も様々です。そのことから、うまく自分の思いを言葉にできず、沈黙の時間が長くなるとき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101</a:t>
            </a:fld>
            <a:endParaRPr kumimoji="1" lang="ja-JP" altLang="en-US"/>
          </a:p>
        </p:txBody>
      </p:sp>
    </p:spTree>
    <p:extLst>
      <p:ext uri="{BB962C8B-B14F-4D97-AF65-F5344CB8AC3E}">
        <p14:creationId xmlns:p14="http://schemas.microsoft.com/office/powerpoint/2010/main" val="33079889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沈黙の時間がながくなると、ついつい先生方から言葉を掛けたり、先生方が主導で相談を進めたりすることがあります。</a:t>
            </a:r>
            <a:endParaRPr kumimoji="1" lang="en-US" altLang="ja-JP" dirty="0" smtClean="0"/>
          </a:p>
          <a:p>
            <a:r>
              <a:rPr kumimoji="1" lang="ja-JP" altLang="en-US" dirty="0" smtClean="0"/>
              <a:t>しかしながら、沈黙の時間に相談者が気持ちの整理をしていたり、話す内容を整理していたりしていることがあります。ですから、沈黙の時間を大切に、話の間合いを取ったり、相談者の話すペースに合わせたりすることが必要です。自分はしっかり話を聞いていると思っていても、先生方のペースで一方的に喋ったり、相談者の話に割り込んだりして相談者のペースに合わせないと、相談者は不安を感じて、心を開いてくれない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102</a:t>
            </a:fld>
            <a:endParaRPr kumimoji="1" lang="ja-JP" altLang="en-US"/>
          </a:p>
        </p:txBody>
      </p:sp>
    </p:spTree>
    <p:extLst>
      <p:ext uri="{BB962C8B-B14F-4D97-AF65-F5344CB8AC3E}">
        <p14:creationId xmlns:p14="http://schemas.microsoft.com/office/powerpoint/2010/main" val="33079889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２つ目のポイントは、相談者の立場を想像しながら聴くことです。</a:t>
            </a:r>
            <a:endParaRPr kumimoji="1" lang="en-US" altLang="ja-JP" dirty="0" smtClean="0"/>
          </a:p>
          <a:p>
            <a:r>
              <a:rPr kumimoji="1" lang="ja-JP" altLang="en-US" dirty="0" smtClean="0"/>
              <a:t>相談者が体験したことや話の裏側にある思い、いままで頑張ってきた姿を想像しながら聴くことが大切です。これを●</a:t>
            </a:r>
            <a:r>
              <a:rPr kumimoji="1" lang="en-US" altLang="ja-JP" dirty="0" smtClean="0"/>
              <a:t>『</a:t>
            </a:r>
            <a:r>
              <a:rPr kumimoji="1" lang="ja-JP" altLang="en-US" dirty="0" smtClean="0"/>
              <a:t>共感的理解</a:t>
            </a:r>
            <a:r>
              <a:rPr kumimoji="1" lang="en-US" altLang="ja-JP" dirty="0" smtClean="0"/>
              <a:t>』</a:t>
            </a:r>
            <a:r>
              <a:rPr kumimoji="1" lang="ja-JP" altLang="en-US" dirty="0" smtClean="0"/>
              <a:t>と呼びます。</a:t>
            </a:r>
            <a:endParaRPr kumimoji="1" lang="en-US" altLang="ja-JP" dirty="0" smtClean="0"/>
          </a:p>
          <a:p>
            <a:r>
              <a:rPr kumimoji="1" lang="ja-JP" altLang="en-US" dirty="0" smtClean="0"/>
              <a:t>「あなたの言うことは無条件に受け止めます」という態度を示すことで相談者は、「この人なら私の話を聞いてくれる」「私を受け入れてくれる」と感じ話をしやすくなります。●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103</a:t>
            </a:fld>
            <a:endParaRPr kumimoji="1" lang="ja-JP" altLang="en-US"/>
          </a:p>
        </p:txBody>
      </p:sp>
    </p:spTree>
    <p:extLst>
      <p:ext uri="{BB962C8B-B14F-4D97-AF65-F5344CB8AC3E}">
        <p14:creationId xmlns:p14="http://schemas.microsoft.com/office/powerpoint/2010/main" val="31709574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３つ目のポイントは、相談者に受容の態度を伝えることです。</a:t>
            </a:r>
            <a:endParaRPr kumimoji="1" lang="en-US" altLang="ja-JP" dirty="0" smtClean="0"/>
          </a:p>
          <a:p>
            <a:r>
              <a:rPr kumimoji="1" lang="ja-JP" altLang="en-US" dirty="0" smtClean="0"/>
              <a:t>相談者が話す内容にうなずき、「あなたを肯定しています」という意思を示したり、「今まで辛い思いに耐えてきたんですね」などの頑張りを認める言葉掛けは、相談者に「私の苦しかった気持ちを理解してくれている」と感じさせ、相談者の心を開きやすくします。</a:t>
            </a:r>
            <a:endParaRPr kumimoji="1" lang="en-US" altLang="ja-JP" dirty="0" smtClean="0"/>
          </a:p>
          <a:p>
            <a:r>
              <a:rPr kumimoji="1" lang="ja-JP" altLang="en-US" dirty="0" smtClean="0"/>
              <a:t>また、相談者が話す内容を繰り返して相談者に返すことで、「私はあなたの話をしっかり聞いています」という態度を示すことができ、さらに、相談者に対して相談内容の確認と感情の整理を促すこと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104</a:t>
            </a:fld>
            <a:endParaRPr kumimoji="1" lang="ja-JP" altLang="en-US"/>
          </a:p>
        </p:txBody>
      </p:sp>
    </p:spTree>
    <p:extLst>
      <p:ext uri="{BB962C8B-B14F-4D97-AF65-F5344CB8AC3E}">
        <p14:creationId xmlns:p14="http://schemas.microsoft.com/office/powerpoint/2010/main" val="31709574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Ｑ５　よい質問</a:t>
            </a:r>
            <a:r>
              <a:rPr kumimoji="1" lang="en-US" altLang="ja-JP" sz="1600" dirty="0" smtClean="0">
                <a:latin typeface="+mn-ea"/>
                <a:ea typeface="+mn-ea"/>
              </a:rPr>
              <a:t>(</a:t>
            </a:r>
            <a:r>
              <a:rPr kumimoji="1" lang="ja-JP" altLang="en-US" sz="1600" dirty="0" smtClean="0">
                <a:latin typeface="+mn-ea"/>
                <a:ea typeface="+mn-ea"/>
              </a:rPr>
              <a:t>適切な質問</a:t>
            </a:r>
            <a:r>
              <a:rPr kumimoji="1" lang="en-US" altLang="ja-JP" sz="1600" dirty="0" smtClean="0">
                <a:latin typeface="+mn-ea"/>
                <a:ea typeface="+mn-ea"/>
              </a:rPr>
              <a:t>)</a:t>
            </a:r>
            <a:r>
              <a:rPr kumimoji="1" lang="ja-JP" altLang="en-US" sz="1600" dirty="0" smtClean="0">
                <a:latin typeface="+mn-ea"/>
                <a:ea typeface="+mn-ea"/>
              </a:rPr>
              <a:t>とはどのような質問でしょうか？●</a:t>
            </a:r>
            <a:endParaRPr kumimoji="1" lang="en-US" altLang="ja-JP" sz="1600" dirty="0" smtClean="0">
              <a:latin typeface="+mn-ea"/>
              <a:ea typeface="+mn-ea"/>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105</a:t>
            </a:fld>
            <a:endParaRPr kumimoji="1" lang="ja-JP" altLang="en-US"/>
          </a:p>
        </p:txBody>
      </p:sp>
    </p:spTree>
    <p:extLst>
      <p:ext uri="{BB962C8B-B14F-4D97-AF65-F5344CB8AC3E}">
        <p14:creationId xmlns:p14="http://schemas.microsoft.com/office/powerpoint/2010/main" val="10655107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適切な質問は、教育相談の段階で変化していきます。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質問の内容やタイミングが適切でないと、相談者への理解が浅いものになったり、相談者に警戒心を抱かせたりする可能性があるので注意が必要です。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それでは、相談の段階別の例を見ていきましょう。●</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106</a:t>
            </a:fld>
            <a:endParaRPr kumimoji="1" lang="ja-JP"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相談の初期段階では、相談者との信頼関係がまだ希薄な状態です。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その段階では、「昨晩はよく眠れましたか？」などのような「はい」「いいえ」で答えることのできる質問が適しています。</a:t>
            </a:r>
            <a:endParaRPr kumimoji="1" lang="en-US" altLang="ja-JP" sz="1600" dirty="0" smtClean="0">
              <a:latin typeface="+mn-ea"/>
              <a:ea typeface="+mn-ea"/>
            </a:endParaRPr>
          </a:p>
          <a:p>
            <a:r>
              <a:rPr kumimoji="1" lang="ja-JP" altLang="en-US" sz="1600" dirty="0" smtClean="0">
                <a:latin typeface="+mn-ea"/>
                <a:ea typeface="+mn-ea"/>
              </a:rPr>
              <a:t>　逆に、●悩み事の本質に関わるような内容の質問は相談者にとって信頼関係が希薄な状況では話しにくいものです。●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107</a:t>
            </a:fld>
            <a:endParaRPr kumimoji="1" lang="ja-JP" altLang="en-US"/>
          </a:p>
        </p:txBody>
      </p:sp>
    </p:spTree>
    <p:extLst>
      <p:ext uri="{BB962C8B-B14F-4D97-AF65-F5344CB8AC3E}">
        <p14:creationId xmlns:p14="http://schemas.microsoft.com/office/powerpoint/2010/main" val="33083095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中・後期の、信頼関係が構築される段階では、答えが複数あり、「昨日は、どのようなことをして過ごしたのですか？」などのような「はい」「いいえ」だけでは答えることができない質問や「悩みの原因は○○なのですか？」などのような悩みの本質に関係する質問、「以前同じような状況のとき、どのようにして乗り越えたのですか？」などのような解決方法を、相談者の中から引き出していく質問をすることが効果的で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108</a:t>
            </a:fld>
            <a:endParaRPr kumimoji="1" lang="ja-JP" altLang="en-US"/>
          </a:p>
        </p:txBody>
      </p:sp>
    </p:spTree>
    <p:extLst>
      <p:ext uri="{BB962C8B-B14F-4D97-AF65-F5344CB8AC3E}">
        <p14:creationId xmlns:p14="http://schemas.microsoft.com/office/powerpoint/2010/main" val="10894214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逆に、相談の中・後期になっても面接の初期に行うような「○○ゲームがはやっているようですが、お子さんはしたことありますか？」など、相談内容の解決や改善に直接関係のない質問をすることは場合によっては控えます。</a:t>
            </a:r>
            <a:endParaRPr kumimoji="1" lang="en-US" altLang="ja-JP" sz="1600" dirty="0" smtClean="0"/>
          </a:p>
          <a:p>
            <a:endParaRPr kumimoji="1" lang="en-US" altLang="ja-JP" sz="1600" dirty="0" smtClean="0"/>
          </a:p>
          <a:p>
            <a:r>
              <a:rPr kumimoji="1" lang="ja-JP" altLang="en-US" sz="1600" dirty="0" smtClean="0"/>
              <a:t>●問題の解決が見えている、又は見え始めている時期では、それらの質問の必要性は低いと考えます。●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109</a:t>
            </a:fld>
            <a:endParaRPr kumimoji="1" lang="ja-JP" altLang="en-US"/>
          </a:p>
        </p:txBody>
      </p:sp>
    </p:spTree>
    <p:extLst>
      <p:ext uri="{BB962C8B-B14F-4D97-AF65-F5344CB8AC3E}">
        <p14:creationId xmlns:p14="http://schemas.microsoft.com/office/powerpoint/2010/main" val="19132256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相談の段階にかかわらず、「○○してみたらどうですか？」「○○したほうがいいんじゃないでしょうか？」などのような、相談者の考えを教員が描いた結果に誘導する質問や「あなたは○○できなかったのですか？」などのように「～ない」「～できない」という否定の言葉を含んでいる質問も相談者に劣等感を抱かせることにつながるかもしれないので避けるべきで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110</a:t>
            </a:fld>
            <a:endParaRPr kumimoji="1" lang="ja-JP" altLang="en-US"/>
          </a:p>
        </p:txBody>
      </p:sp>
    </p:spTree>
    <p:extLst>
      <p:ext uri="{BB962C8B-B14F-4D97-AF65-F5344CB8AC3E}">
        <p14:creationId xmlns:p14="http://schemas.microsoft.com/office/powerpoint/2010/main" val="114968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教育相談を継続する場合</a:t>
            </a:r>
            <a:r>
              <a:rPr kumimoji="1" lang="ja-JP" altLang="en-US" sz="1600" dirty="0" smtClean="0">
                <a:latin typeface="+mn-ea"/>
                <a:ea typeface="+mn-ea"/>
              </a:rPr>
              <a:t>のポイントです。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ja-JP" sz="1600" kern="1200" dirty="0" smtClean="0">
                <a:solidFill>
                  <a:schemeClr val="tx1"/>
                </a:solidFill>
                <a:latin typeface="+mn-lt"/>
                <a:ea typeface="+mn-ea"/>
                <a:cs typeface="+mn-cs"/>
              </a:rPr>
              <a:t>教育相談の回数は、１回で終わる場合と何回か継続する場合があり</a:t>
            </a:r>
            <a:r>
              <a:rPr kumimoji="1" lang="ja-JP" altLang="en-US" sz="1600" kern="1200" dirty="0" smtClean="0">
                <a:solidFill>
                  <a:schemeClr val="tx1"/>
                </a:solidFill>
                <a:latin typeface="+mn-lt"/>
                <a:ea typeface="+mn-ea"/>
                <a:cs typeface="+mn-cs"/>
              </a:rPr>
              <a:t>、</a:t>
            </a:r>
            <a:endParaRPr kumimoji="1" lang="en-US" altLang="ja-JP" sz="1600" kern="1200" dirty="0" smtClean="0">
              <a:solidFill>
                <a:schemeClr val="tx1"/>
              </a:solidFill>
              <a:latin typeface="+mn-lt"/>
              <a:ea typeface="+mn-ea"/>
              <a:cs typeface="+mn-cs"/>
            </a:endParaRPr>
          </a:p>
          <a:p>
            <a:endParaRPr kumimoji="1" lang="en-US" altLang="ja-JP" sz="1600" kern="1200" dirty="0" smtClean="0">
              <a:solidFill>
                <a:schemeClr val="tx1"/>
              </a:solidFill>
              <a:latin typeface="+mn-lt"/>
              <a:ea typeface="+mn-ea"/>
              <a:cs typeface="+mn-cs"/>
            </a:endParaRPr>
          </a:p>
          <a:p>
            <a:r>
              <a:rPr kumimoji="1" lang="ja-JP" altLang="ja-JP" sz="1600" kern="1200" dirty="0" smtClean="0">
                <a:solidFill>
                  <a:schemeClr val="tx1"/>
                </a:solidFill>
                <a:latin typeface="+mn-lt"/>
                <a:ea typeface="+mn-ea"/>
                <a:cs typeface="+mn-cs"/>
              </a:rPr>
              <a:t>間隔をおいて</a:t>
            </a:r>
            <a:r>
              <a:rPr kumimoji="1" lang="ja-JP" altLang="en-US" sz="1600" kern="1200" dirty="0" smtClean="0">
                <a:solidFill>
                  <a:schemeClr val="tx1"/>
                </a:solidFill>
                <a:latin typeface="+mn-lt"/>
                <a:ea typeface="+mn-ea"/>
                <a:cs typeface="+mn-cs"/>
              </a:rPr>
              <a:t>、継続して</a:t>
            </a:r>
            <a:r>
              <a:rPr kumimoji="1" lang="ja-JP" altLang="ja-JP" sz="1600" kern="1200" dirty="0" smtClean="0">
                <a:solidFill>
                  <a:schemeClr val="tx1"/>
                </a:solidFill>
                <a:latin typeface="+mn-lt"/>
                <a:ea typeface="+mn-ea"/>
                <a:cs typeface="+mn-cs"/>
              </a:rPr>
              <a:t>教育相談を行う方が効果的</a:t>
            </a:r>
            <a:r>
              <a:rPr kumimoji="1" lang="ja-JP" altLang="en-US" sz="1600" kern="1200" dirty="0" smtClean="0">
                <a:solidFill>
                  <a:schemeClr val="tx1"/>
                </a:solidFill>
                <a:latin typeface="+mn-lt"/>
                <a:ea typeface="+mn-ea"/>
                <a:cs typeface="+mn-cs"/>
              </a:rPr>
              <a:t>です</a:t>
            </a:r>
            <a:r>
              <a:rPr kumimoji="1" lang="ja-JP" altLang="ja-JP" sz="1600" kern="1200" dirty="0" smtClean="0">
                <a:solidFill>
                  <a:schemeClr val="tx1"/>
                </a:solidFill>
                <a:latin typeface="+mn-lt"/>
                <a:ea typeface="+mn-ea"/>
                <a:cs typeface="+mn-cs"/>
              </a:rPr>
              <a:t>。</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kern="1200" dirty="0" smtClean="0">
                <a:solidFill>
                  <a:schemeClr val="tx1"/>
                </a:solidFill>
                <a:latin typeface="+mn-lt"/>
                <a:ea typeface="+mn-ea"/>
                <a:cs typeface="+mn-cs"/>
              </a:rPr>
              <a:t>保護者</a:t>
            </a:r>
            <a:r>
              <a:rPr kumimoji="1" lang="ja-JP" altLang="ja-JP" sz="1600" kern="1200" dirty="0" smtClean="0">
                <a:solidFill>
                  <a:schemeClr val="tx1"/>
                </a:solidFill>
                <a:latin typeface="+mn-lt"/>
                <a:ea typeface="+mn-ea"/>
                <a:cs typeface="+mn-cs"/>
              </a:rPr>
              <a:t>は、相談が終わってから次の相談の日までに、自分が言ったことや</a:t>
            </a:r>
            <a:r>
              <a:rPr kumimoji="1" lang="ja-JP" altLang="en-US" sz="1600" kern="1200" dirty="0" smtClean="0">
                <a:solidFill>
                  <a:schemeClr val="tx1"/>
                </a:solidFill>
                <a:latin typeface="+mn-lt"/>
                <a:ea typeface="+mn-ea"/>
                <a:cs typeface="+mn-cs"/>
              </a:rPr>
              <a:t>先生</a:t>
            </a:r>
            <a:r>
              <a:rPr kumimoji="1" lang="ja-JP" altLang="ja-JP" sz="1600" kern="1200" dirty="0" smtClean="0">
                <a:solidFill>
                  <a:schemeClr val="tx1"/>
                </a:solidFill>
                <a:latin typeface="+mn-lt"/>
                <a:ea typeface="+mn-ea"/>
                <a:cs typeface="+mn-cs"/>
              </a:rPr>
              <a:t>に言われたことについて、考えを進めたり考え直したりすることができるからです。</a:t>
            </a:r>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11</a:t>
            </a:fld>
            <a:endParaRPr kumimoji="1" lang="ja-JP" altLang="en-US"/>
          </a:p>
        </p:txBody>
      </p:sp>
    </p:spTree>
    <p:extLst>
      <p:ext uri="{BB962C8B-B14F-4D97-AF65-F5344CB8AC3E}">
        <p14:creationId xmlns:p14="http://schemas.microsoft.com/office/powerpoint/2010/main" val="14539485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Ｑ６　保護者の相談に対して、よいアドバイスをしたいのですが、気を付けることは何ですか？●</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111</a:t>
            </a:fld>
            <a:endParaRPr kumimoji="1" lang="ja-JP" altLang="en-US"/>
          </a:p>
        </p:txBody>
      </p:sp>
    </p:spTree>
    <p:extLst>
      <p:ext uri="{BB962C8B-B14F-4D97-AF65-F5344CB8AC3E}">
        <p14:creationId xmlns:p14="http://schemas.microsoft.com/office/powerpoint/2010/main" val="28201992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スライドのように、相談を受けながら、アドバイスをしないといけないと思っている先生、その考えは少し違います。●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112</a:t>
            </a:fld>
            <a:endParaRPr kumimoji="1" lang="ja-JP" altLang="en-US"/>
          </a:p>
        </p:txBody>
      </p:sp>
    </p:spTree>
    <p:extLst>
      <p:ext uri="{BB962C8B-B14F-4D97-AF65-F5344CB8AC3E}">
        <p14:creationId xmlns:p14="http://schemas.microsoft.com/office/powerpoint/2010/main" val="29635934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教育相談については、「教育相談は、一人一人の生徒の教育上の問題について、本人又はその親などに、その望ましい在り方を助言するということである。」と</a:t>
            </a:r>
            <a:r>
              <a:rPr kumimoji="1" lang="en-US" altLang="ja-JP" dirty="0" smtClean="0"/>
              <a:t>『</a:t>
            </a:r>
            <a:r>
              <a:rPr kumimoji="1" lang="ja-JP" altLang="en-US" dirty="0" smtClean="0"/>
              <a:t>中学校学習指導要領解説特別活動編</a:t>
            </a:r>
            <a:r>
              <a:rPr kumimoji="1" lang="en-US" altLang="ja-JP" dirty="0" smtClean="0"/>
              <a:t>』</a:t>
            </a:r>
            <a:r>
              <a:rPr kumimoji="1" lang="ja-JP" altLang="en-US" dirty="0" smtClean="0"/>
              <a:t>に、記されています。●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113</a:t>
            </a:fld>
            <a:endParaRPr kumimoji="1" lang="ja-JP"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つまり、解決方法を提案することが教育相談ではありません。●</a:t>
            </a:r>
            <a:endParaRPr kumimoji="1" lang="ja-JP" altLang="en-US" sz="1600"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114</a:t>
            </a:fld>
            <a:endParaRPr kumimoji="1" lang="ja-JP"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アドバイスではなく、助言をしてほしいのです。</a:t>
            </a:r>
            <a:endParaRPr kumimoji="1" lang="en-US" altLang="ja-JP" sz="1600" dirty="0" smtClean="0">
              <a:latin typeface="+mn-ea"/>
              <a:ea typeface="+mn-ea"/>
            </a:endParaRPr>
          </a:p>
          <a:p>
            <a:r>
              <a:rPr kumimoji="1" lang="en-US" altLang="ja-JP" sz="1600" dirty="0" smtClean="0">
                <a:latin typeface="+mn-ea"/>
                <a:ea typeface="+mn-ea"/>
              </a:rPr>
              <a:t>『</a:t>
            </a:r>
            <a:r>
              <a:rPr kumimoji="1" lang="ja-JP" altLang="en-US" sz="1600" dirty="0" smtClean="0">
                <a:latin typeface="+mn-ea"/>
                <a:ea typeface="+mn-ea"/>
              </a:rPr>
              <a:t>助言</a:t>
            </a:r>
            <a:r>
              <a:rPr kumimoji="1" lang="en-US" altLang="ja-JP" sz="1600" dirty="0" smtClean="0">
                <a:latin typeface="+mn-ea"/>
                <a:ea typeface="+mn-ea"/>
              </a:rPr>
              <a:t>』</a:t>
            </a:r>
            <a:r>
              <a:rPr kumimoji="1" lang="ja-JP" altLang="en-US" sz="1600" dirty="0" smtClean="0">
                <a:latin typeface="+mn-ea"/>
                <a:ea typeface="+mn-ea"/>
              </a:rPr>
              <a:t>と</a:t>
            </a:r>
            <a:r>
              <a:rPr kumimoji="1" lang="en-US" altLang="ja-JP" sz="1600" dirty="0" smtClean="0">
                <a:latin typeface="+mn-ea"/>
                <a:ea typeface="+mn-ea"/>
              </a:rPr>
              <a:t>『</a:t>
            </a:r>
            <a:r>
              <a:rPr kumimoji="1" lang="ja-JP" altLang="en-US" sz="1600" dirty="0" smtClean="0">
                <a:latin typeface="+mn-ea"/>
                <a:ea typeface="+mn-ea"/>
              </a:rPr>
              <a:t>アドバイス</a:t>
            </a:r>
            <a:r>
              <a:rPr kumimoji="1" lang="en-US" altLang="ja-JP" sz="1600" dirty="0" smtClean="0">
                <a:latin typeface="+mn-ea"/>
                <a:ea typeface="+mn-ea"/>
              </a:rPr>
              <a:t>』</a:t>
            </a:r>
            <a:r>
              <a:rPr kumimoji="1" lang="ja-JP" altLang="en-US" sz="1600" dirty="0" smtClean="0">
                <a:latin typeface="+mn-ea"/>
                <a:ea typeface="+mn-ea"/>
              </a:rPr>
              <a:t>を比べると、助言とは、助けになるような意見や言葉を指します。</a:t>
            </a:r>
            <a:endParaRPr kumimoji="1" lang="en-US" altLang="ja-JP" sz="1600" dirty="0" smtClean="0">
              <a:latin typeface="+mn-ea"/>
              <a:ea typeface="+mn-ea"/>
            </a:endParaRPr>
          </a:p>
          <a:p>
            <a:r>
              <a:rPr kumimoji="1" lang="ja-JP" altLang="en-US" sz="1600" dirty="0" smtClean="0">
                <a:latin typeface="+mn-ea"/>
                <a:ea typeface="+mn-ea"/>
              </a:rPr>
              <a:t>一方、●アドバイスとは、助言だけでなく忠告という意味も含まれます。</a:t>
            </a:r>
          </a:p>
          <a:p>
            <a:r>
              <a:rPr kumimoji="1" lang="ja-JP" altLang="en-US" sz="1600" dirty="0" smtClean="0">
                <a:latin typeface="+mn-ea"/>
                <a:ea typeface="+mn-ea"/>
              </a:rPr>
              <a:t>もう一度助言をするという視点で考えてみてください。</a:t>
            </a:r>
            <a:endParaRPr kumimoji="1" lang="en-US" altLang="ja-JP" sz="1600" dirty="0" smtClean="0">
              <a:latin typeface="+mn-ea"/>
              <a:ea typeface="+mn-ea"/>
            </a:endParaRPr>
          </a:p>
          <a:p>
            <a:r>
              <a:rPr kumimoji="1" lang="ja-JP" altLang="en-US" sz="1600" dirty="0" smtClean="0">
                <a:latin typeface="+mn-ea"/>
                <a:ea typeface="+mn-ea"/>
              </a:rPr>
              <a:t>では、よい助言とはどのようなものでしょうか。●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115</a:t>
            </a:fld>
            <a:endParaRPr kumimoji="1" lang="ja-JP"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よい助言とは、相談者にとって心のつかえがなくなり、心が軽くなる言葉を掛けることではないかと考えます。</a:t>
            </a:r>
            <a:endParaRPr kumimoji="1" lang="en-US" altLang="ja-JP" sz="1600" dirty="0" smtClean="0">
              <a:latin typeface="+mn-ea"/>
              <a:ea typeface="+mn-ea"/>
            </a:endParaRPr>
          </a:p>
          <a:p>
            <a:r>
              <a:rPr kumimoji="1" lang="ja-JP" altLang="en-US" sz="1600" dirty="0" smtClean="0">
                <a:latin typeface="+mn-ea"/>
                <a:ea typeface="+mn-ea"/>
              </a:rPr>
              <a:t>　相手の傍らから心が軽くなる言葉を優しく掛けることがよい助言なのです。そのためには、「言葉を掛けると同時に、言葉を添えて聞く」と考えることが大切ではないでしょうか。</a:t>
            </a:r>
            <a:endParaRPr kumimoji="1" lang="en-US" altLang="ja-JP" sz="1600" dirty="0" smtClean="0">
              <a:latin typeface="+mn-ea"/>
              <a:ea typeface="+mn-ea"/>
            </a:endParaRPr>
          </a:p>
          <a:p>
            <a:r>
              <a:rPr kumimoji="1" lang="ja-JP" altLang="en-US" sz="1600" dirty="0" smtClean="0">
                <a:latin typeface="+mn-ea"/>
                <a:ea typeface="+mn-ea"/>
              </a:rPr>
              <a:t>　では、次に言葉を添えて聞くためのポイントを紹介します。●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116</a:t>
            </a:fld>
            <a:endParaRPr kumimoji="1" lang="ja-JP"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１つ目は、「受容する」です。</a:t>
            </a:r>
            <a:endParaRPr kumimoji="1" lang="en-US" altLang="ja-JP" sz="1600" dirty="0" smtClean="0"/>
          </a:p>
          <a:p>
            <a:endParaRPr kumimoji="1" lang="en-US" altLang="ja-JP" sz="1600" dirty="0" smtClean="0"/>
          </a:p>
          <a:p>
            <a:r>
              <a:rPr kumimoji="1" lang="ja-JP" altLang="en-US" sz="1600" dirty="0" smtClean="0"/>
              <a:t>　これは、相談者の話を聞いている途中に、その内容について反論したくなったり、批判したくなったりしても、そのような自分の気持ちは、脇において、保護者のそうならざるを得ない気持ちを推し量りながら聴くという教育相談の基本的な姿勢です。「はい。」「うんうん。」「そうだね。」などの言葉を掛けながら聴いていき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117</a:t>
            </a:fld>
            <a:endParaRPr kumimoji="1" lang="ja-JP" altLang="en-US"/>
          </a:p>
        </p:txBody>
      </p:sp>
    </p:spTree>
    <p:extLst>
      <p:ext uri="{BB962C8B-B14F-4D97-AF65-F5344CB8AC3E}">
        <p14:creationId xmlns:p14="http://schemas.microsoft.com/office/powerpoint/2010/main" val="22952316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２つ目は、「承認する」です。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これは、相手の考えや意見を認め、聞き入れるという聴き方なので、相手が話をしている区切れのよいときに言葉を添える必要があります。</a:t>
            </a:r>
            <a:endParaRPr kumimoji="1" lang="en-US" altLang="ja-JP" sz="1600" dirty="0" smtClean="0">
              <a:latin typeface="+mn-ea"/>
              <a:ea typeface="+mn-ea"/>
            </a:endParaRPr>
          </a:p>
          <a:p>
            <a:r>
              <a:rPr kumimoji="1" lang="ja-JP" altLang="en-US" sz="1600" dirty="0" smtClean="0">
                <a:latin typeface="+mn-ea"/>
                <a:ea typeface="+mn-ea"/>
              </a:rPr>
              <a:t>　例えば、主語をわたしにして相手に伝えるメッセージです。「わたしは、よく頑張ったと思います。」「わたしは、一緒に行きたかったです。」などが挙げられます。●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118</a:t>
            </a:fld>
            <a:endParaRPr kumimoji="1" lang="ja-JP" altLang="en-US"/>
          </a:p>
        </p:txBody>
      </p:sp>
    </p:spTree>
    <p:extLst>
      <p:ext uri="{BB962C8B-B14F-4D97-AF65-F5344CB8AC3E}">
        <p14:creationId xmlns:p14="http://schemas.microsoft.com/office/powerpoint/2010/main" val="21011481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他にも、心が感じたままに相手に届けるという気持ちで言葉を添える方法があります。</a:t>
            </a:r>
            <a:endParaRPr kumimoji="1" lang="en-US" altLang="ja-JP" sz="1600" dirty="0" smtClean="0"/>
          </a:p>
          <a:p>
            <a:endParaRPr kumimoji="1" lang="en-US" altLang="ja-JP" sz="1600" dirty="0" smtClean="0"/>
          </a:p>
          <a:p>
            <a:r>
              <a:rPr kumimoji="1" lang="ja-JP" altLang="en-US" sz="1600" dirty="0" smtClean="0"/>
              <a:t>　具体的には、「いやあ、びっくりした」「うれしい」「好きだ」などのような、飾らない言葉を添えるのが有効です。●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119</a:t>
            </a:fld>
            <a:endParaRPr kumimoji="1" lang="ja-JP" altLang="en-US"/>
          </a:p>
        </p:txBody>
      </p:sp>
    </p:spTree>
    <p:extLst>
      <p:ext uri="{BB962C8B-B14F-4D97-AF65-F5344CB8AC3E}">
        <p14:creationId xmlns:p14="http://schemas.microsoft.com/office/powerpoint/2010/main" val="18910109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このように、相手の相談に対して受容と承認をしながら聴くことは、相手の不安を軽減させることにつながるため、助言と同じ効果があります。何か言わないといけないと考えるのではなく、ぜひ、相手の心に寄り添った相談を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120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Ｑ２　教育相談の場所や環境などを設定する際に気を付けることはありますか？●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12</a:t>
            </a:fld>
            <a:endParaRPr kumimoji="1" lang="ja-JP" altLang="en-US"/>
          </a:p>
        </p:txBody>
      </p:sp>
    </p:spTree>
    <p:extLst>
      <p:ext uri="{BB962C8B-B14F-4D97-AF65-F5344CB8AC3E}">
        <p14:creationId xmlns:p14="http://schemas.microsoft.com/office/powerpoint/2010/main" val="110456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kern="1200" dirty="0" smtClean="0">
                <a:solidFill>
                  <a:schemeClr val="tx1"/>
                </a:solidFill>
                <a:latin typeface="+mn-lt"/>
                <a:ea typeface="+mn-ea"/>
                <a:cs typeface="+mn-cs"/>
              </a:rPr>
              <a:t>A</a:t>
            </a:r>
            <a:r>
              <a:rPr kumimoji="1" lang="ja-JP" altLang="en-US" sz="1600" kern="1200" dirty="0" smtClean="0">
                <a:solidFill>
                  <a:schemeClr val="tx1"/>
                </a:solidFill>
                <a:latin typeface="+mn-lt"/>
                <a:ea typeface="+mn-ea"/>
                <a:cs typeface="+mn-cs"/>
              </a:rPr>
              <a:t>　</a:t>
            </a:r>
            <a:r>
              <a:rPr kumimoji="1" lang="ja-JP" altLang="ja-JP" sz="1600" kern="1200" dirty="0" smtClean="0">
                <a:solidFill>
                  <a:schemeClr val="tx1"/>
                </a:solidFill>
                <a:latin typeface="+mn-lt"/>
                <a:ea typeface="+mn-ea"/>
                <a:cs typeface="+mn-cs"/>
              </a:rPr>
              <a:t>教育相談を行う場所や環境は、保護者の心情や教育相談の進展に影響を与えます。</a:t>
            </a:r>
            <a:endParaRPr kumimoji="1" lang="en-US" altLang="ja-JP" sz="1600" kern="1200" dirty="0" smtClean="0">
              <a:solidFill>
                <a:schemeClr val="tx1"/>
              </a:solidFill>
              <a:latin typeface="+mn-lt"/>
              <a:ea typeface="+mn-ea"/>
              <a:cs typeface="+mn-cs"/>
            </a:endParaRPr>
          </a:p>
          <a:p>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600" kern="1200" dirty="0" smtClean="0">
                <a:solidFill>
                  <a:schemeClr val="tx1"/>
                </a:solidFill>
                <a:latin typeface="+mn-lt"/>
                <a:ea typeface="+mn-ea"/>
                <a:cs typeface="+mn-cs"/>
              </a:rPr>
              <a:t>教員は、教育相談の場所や環境に十分配慮することが大切です。</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p>
            <a:r>
              <a:rPr kumimoji="1" lang="ja-JP" altLang="en-US" sz="1600" dirty="0" smtClean="0">
                <a:latin typeface="+mn-ea"/>
                <a:ea typeface="+mn-ea"/>
              </a:rPr>
              <a:t>教育相談に適切な場所や環境には、●</a:t>
            </a:r>
            <a:r>
              <a:rPr kumimoji="1" lang="en-US" altLang="ja-JP" sz="1600" dirty="0" smtClean="0">
                <a:latin typeface="+mn-ea"/>
                <a:ea typeface="+mn-ea"/>
              </a:rPr>
              <a:t>『</a:t>
            </a:r>
            <a:r>
              <a:rPr kumimoji="1" lang="ja-JP" altLang="en-US" sz="1600" dirty="0" smtClean="0">
                <a:latin typeface="+mn-ea"/>
                <a:ea typeface="+mn-ea"/>
              </a:rPr>
              <a:t>空間の要素</a:t>
            </a:r>
            <a:r>
              <a:rPr kumimoji="1" lang="en-US" altLang="ja-JP" sz="1600" dirty="0" smtClean="0">
                <a:latin typeface="+mn-ea"/>
                <a:ea typeface="+mn-ea"/>
              </a:rPr>
              <a:t>』</a:t>
            </a:r>
            <a:r>
              <a:rPr kumimoji="1" lang="ja-JP" altLang="en-US" sz="1600" dirty="0" smtClean="0">
                <a:latin typeface="+mn-ea"/>
                <a:ea typeface="+mn-ea"/>
              </a:rPr>
              <a:t>と</a:t>
            </a:r>
            <a:r>
              <a:rPr kumimoji="1" lang="en-US" altLang="ja-JP" sz="1600" dirty="0" smtClean="0">
                <a:latin typeface="+mn-ea"/>
                <a:ea typeface="+mn-ea"/>
              </a:rPr>
              <a:t>『</a:t>
            </a:r>
            <a:r>
              <a:rPr kumimoji="1" lang="ja-JP" altLang="en-US" sz="1600" dirty="0" smtClean="0">
                <a:latin typeface="+mn-ea"/>
                <a:ea typeface="+mn-ea"/>
              </a:rPr>
              <a:t>人の要素</a:t>
            </a:r>
            <a:r>
              <a:rPr kumimoji="1" lang="en-US" altLang="ja-JP" sz="1600" dirty="0" smtClean="0">
                <a:latin typeface="+mn-ea"/>
                <a:ea typeface="+mn-ea"/>
              </a:rPr>
              <a:t>』</a:t>
            </a:r>
            <a:r>
              <a:rPr kumimoji="1" lang="ja-JP" altLang="en-US" sz="1600" dirty="0" smtClean="0">
                <a:latin typeface="+mn-ea"/>
                <a:ea typeface="+mn-ea"/>
              </a:rPr>
              <a:t>の二つの要素があります。●</a:t>
            </a: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13</a:t>
            </a:fld>
            <a:endParaRPr kumimoji="1" lang="ja-JP" altLang="en-US"/>
          </a:p>
        </p:txBody>
      </p:sp>
    </p:spTree>
    <p:extLst>
      <p:ext uri="{BB962C8B-B14F-4D97-AF65-F5344CB8AC3E}">
        <p14:creationId xmlns:p14="http://schemas.microsoft.com/office/powerpoint/2010/main" val="321247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まず、</a:t>
            </a:r>
            <a:r>
              <a:rPr kumimoji="1" lang="en-US" altLang="ja-JP" sz="1600" dirty="0" smtClean="0">
                <a:latin typeface="+mn-ea"/>
                <a:ea typeface="+mn-ea"/>
              </a:rPr>
              <a:t>『</a:t>
            </a:r>
            <a:r>
              <a:rPr kumimoji="1" lang="ja-JP" altLang="en-US" sz="1600" dirty="0" smtClean="0">
                <a:latin typeface="+mn-ea"/>
                <a:ea typeface="+mn-ea"/>
              </a:rPr>
              <a:t>空間の要素</a:t>
            </a:r>
            <a:r>
              <a:rPr kumimoji="1" lang="en-US" altLang="ja-JP" sz="1600" dirty="0" smtClean="0">
                <a:latin typeface="+mn-ea"/>
                <a:ea typeface="+mn-ea"/>
              </a:rPr>
              <a:t>』</a:t>
            </a:r>
            <a:r>
              <a:rPr kumimoji="1" lang="ja-JP" altLang="en-US" sz="1600" dirty="0" smtClean="0">
                <a:latin typeface="+mn-ea"/>
                <a:ea typeface="+mn-ea"/>
              </a:rPr>
              <a:t>については、</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相談室の位置、相談室の室内環境、座席や距離</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という３つの要素が考えられます。それぞれについて説明します。</a:t>
            </a:r>
            <a:r>
              <a:rPr kumimoji="1" lang="ja-JP" altLang="en-US" sz="1200" dirty="0" smtClean="0">
                <a:latin typeface="+mn-ea"/>
                <a:ea typeface="+mn-ea"/>
              </a:rPr>
              <a:t>●</a:t>
            </a:r>
            <a:endParaRPr lang="en-US" altLang="ja-JP" sz="1200" b="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dirty="0" smtClean="0">
              <a:latin typeface="+mn-ea"/>
              <a:ea typeface="+mn-ea"/>
            </a:endParaRPr>
          </a:p>
          <a:p>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14</a:t>
            </a:fld>
            <a:endParaRPr kumimoji="1" lang="ja-JP" altLang="en-US"/>
          </a:p>
        </p:txBody>
      </p:sp>
    </p:spTree>
    <p:extLst>
      <p:ext uri="{BB962C8B-B14F-4D97-AF65-F5344CB8AC3E}">
        <p14:creationId xmlns:p14="http://schemas.microsoft.com/office/powerpoint/2010/main" val="364888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１つ目は、「相談室の位置」です。教育相談をどの部屋で行うか、十分配慮が必要です。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できる限り、人の出入りが多くない場所であることは大事な要素です。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多くの保護者は、相談室に入るところを他の保護者に見られることを避ける傾向があるからです。●</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15</a:t>
            </a:fld>
            <a:endParaRPr kumimoji="1" lang="ja-JP" altLang="en-US"/>
          </a:p>
        </p:txBody>
      </p:sp>
    </p:spTree>
    <p:extLst>
      <p:ext uri="{BB962C8B-B14F-4D97-AF65-F5344CB8AC3E}">
        <p14:creationId xmlns:p14="http://schemas.microsoft.com/office/powerpoint/2010/main" val="32416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２つ目は、「相談室の室内環境」です。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明るく、静かで、落ち着いた感じのある部屋が望ましく、家具やカーテンや間仕切りは、部屋の外との独立性を保つのに役立ちます。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また、インテリアやちょっとした植物なども柔らかい雰囲気作りに役立ちます。●</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16</a:t>
            </a:fld>
            <a:endParaRPr kumimoji="1" lang="ja-JP" altLang="en-US"/>
          </a:p>
        </p:txBody>
      </p:sp>
    </p:spTree>
    <p:extLst>
      <p:ext uri="{BB962C8B-B14F-4D97-AF65-F5344CB8AC3E}">
        <p14:creationId xmlns:p14="http://schemas.microsoft.com/office/powerpoint/2010/main" val="404466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３つ目は、「座席や距離」です。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教育相談の際の座る位置については、正面に座る場合は真正面を避けて座ったり、正面ではなく側面に座ったりして、なるべく相談者に緊張を感じさせないように配慮します。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相談者と先生の距離についても、相談者の年齢や性別や個性によって「ちょうどよい」距離を考えながら調整します。●</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17</a:t>
            </a:fld>
            <a:endParaRPr kumimoji="1" lang="ja-JP" altLang="en-US"/>
          </a:p>
        </p:txBody>
      </p:sp>
    </p:spTree>
    <p:extLst>
      <p:ext uri="{BB962C8B-B14F-4D97-AF65-F5344CB8AC3E}">
        <p14:creationId xmlns:p14="http://schemas.microsoft.com/office/powerpoint/2010/main" val="199905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24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どうすればいいか</a:t>
            </a:r>
          </a:p>
        </p:txBody>
      </p:sp>
      <p:sp>
        <p:nvSpPr>
          <p:cNvPr id="624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FC899-221A-4F8D-8407-927175B1B986}" type="slidenum">
              <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62469" name="フッター プレースホルダ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t>愛媛県総合教育センター</a:t>
            </a:r>
          </a:p>
        </p:txBody>
      </p:sp>
    </p:spTree>
    <p:extLst>
      <p:ext uri="{BB962C8B-B14F-4D97-AF65-F5344CB8AC3E}">
        <p14:creationId xmlns:p14="http://schemas.microsoft.com/office/powerpoint/2010/main" val="245801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もう一つのポイントである</a:t>
            </a:r>
            <a:r>
              <a:rPr kumimoji="1" lang="en-US" altLang="ja-JP" sz="1600" dirty="0" smtClean="0">
                <a:latin typeface="+mn-ea"/>
                <a:ea typeface="+mn-ea"/>
              </a:rPr>
              <a:t>『</a:t>
            </a:r>
            <a:r>
              <a:rPr kumimoji="1" lang="ja-JP" altLang="en-US" sz="1600" dirty="0" smtClean="0">
                <a:latin typeface="+mn-ea"/>
                <a:ea typeface="+mn-ea"/>
              </a:rPr>
              <a:t>人の要素</a:t>
            </a:r>
            <a:r>
              <a:rPr kumimoji="1" lang="en-US" altLang="ja-JP" sz="1600" dirty="0" smtClean="0">
                <a:latin typeface="+mn-ea"/>
                <a:ea typeface="+mn-ea"/>
              </a:rPr>
              <a:t>』</a:t>
            </a:r>
            <a:r>
              <a:rPr kumimoji="1" lang="ja-JP" altLang="en-US" sz="1600" dirty="0" smtClean="0">
                <a:latin typeface="+mn-ea"/>
                <a:ea typeface="+mn-ea"/>
              </a:rPr>
              <a:t>については、この３つが考えられます。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●これら３つのＶ（ヴイ）を意識して相談を行っていく必要があります。●</a:t>
            </a:r>
            <a:endParaRPr kumimoji="1" lang="en-US" altLang="ja-JP" sz="1600" dirty="0" smtClean="0">
              <a:latin typeface="+mn-ea"/>
              <a:ea typeface="+mn-ea"/>
            </a:endParaRPr>
          </a:p>
          <a:p>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19</a:t>
            </a:fld>
            <a:endParaRPr kumimoji="1" lang="ja-JP" altLang="en-US"/>
          </a:p>
        </p:txBody>
      </p:sp>
    </p:spTree>
    <p:extLst>
      <p:ext uri="{BB962C8B-B14F-4D97-AF65-F5344CB8AC3E}">
        <p14:creationId xmlns:p14="http://schemas.microsoft.com/office/powerpoint/2010/main" val="267795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「視覚的（ビジュアル）」な要素には、</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服装、しぐさ、座り方、姿勢、立ち居振る舞い、表情、視線などがあります。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相談者に、威圧的な印象やあわただしい印象を与えないように配慮します。●</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20</a:t>
            </a:fld>
            <a:endParaRPr kumimoji="1" lang="ja-JP" altLang="en-US"/>
          </a:p>
        </p:txBody>
      </p:sp>
    </p:spTree>
    <p:extLst>
      <p:ext uri="{BB962C8B-B14F-4D97-AF65-F5344CB8AC3E}">
        <p14:creationId xmlns:p14="http://schemas.microsoft.com/office/powerpoint/2010/main" val="64762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「聴覚的（ボーカル）」な要素には、</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声、口調、言葉遣い、テンポ、スピード、間、などがあります。</a:t>
            </a:r>
            <a:endParaRPr kumimoji="1" lang="en-US" altLang="ja-JP" sz="1600" dirty="0" smtClean="0">
              <a:latin typeface="+mn-ea"/>
              <a:ea typeface="+mn-ea"/>
            </a:endParaRPr>
          </a:p>
          <a:p>
            <a:endParaRPr kumimoji="1" lang="en-US" altLang="ja-JP" sz="1600" dirty="0" smtClean="0">
              <a:latin typeface="+mn-ea"/>
              <a:ea typeface="+mn-ea"/>
            </a:endParaRPr>
          </a:p>
          <a:p>
            <a:r>
              <a:rPr lang="ja-JP" altLang="en-US" sz="1200" dirty="0" smtClean="0">
                <a:solidFill>
                  <a:schemeClr val="tx1"/>
                </a:solidFill>
                <a:latin typeface="HG丸ｺﾞｼｯｸM-PRO" pitchFamily="50" charset="-128"/>
                <a:ea typeface="HG丸ｺﾞｼｯｸM-PRO" pitchFamily="50" charset="-128"/>
              </a:rPr>
              <a:t>相談者に受容的な感じが伝わるよう、落ち着いた口調やゆっくりしたテンポがよいでしょう。</a:t>
            </a:r>
            <a:endParaRPr lang="en-US" altLang="ja-JP" sz="1200" dirty="0" smtClean="0">
              <a:solidFill>
                <a:schemeClr val="tx1"/>
              </a:solidFill>
              <a:latin typeface="HG丸ｺﾞｼｯｸM-PRO" pitchFamily="50" charset="-128"/>
              <a:ea typeface="HG丸ｺﾞｼｯｸM-PRO" pitchFamily="50" charset="-128"/>
            </a:endParaRPr>
          </a:p>
          <a:p>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また、声が大きくなりすぎないように留意します。</a:t>
            </a:r>
            <a:r>
              <a:rPr kumimoji="1" lang="ja-JP" altLang="en-US" sz="1200" dirty="0" smtClean="0">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21</a:t>
            </a:fld>
            <a:endParaRPr kumimoji="1" lang="ja-JP" altLang="en-US"/>
          </a:p>
        </p:txBody>
      </p:sp>
    </p:spTree>
    <p:extLst>
      <p:ext uri="{BB962C8B-B14F-4D97-AF65-F5344CB8AC3E}">
        <p14:creationId xmlns:p14="http://schemas.microsoft.com/office/powerpoint/2010/main" val="260353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「言語的（バーバル）」な要素は、</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何を言葉にして伝えるか、どのような言葉を選ぶか、などの要素です。</a:t>
            </a:r>
            <a:endParaRPr kumimoji="1" lang="en-US" altLang="ja-JP" sz="1600" dirty="0" smtClean="0">
              <a:latin typeface="+mn-ea"/>
              <a:ea typeface="+mn-ea"/>
            </a:endParaRPr>
          </a:p>
          <a:p>
            <a:endParaRPr kumimoji="1" lang="en-US" altLang="ja-JP" sz="1600" dirty="0" smtClean="0">
              <a:solidFill>
                <a:schemeClr val="tx1"/>
              </a:solidFill>
              <a:latin typeface="+mn-ea"/>
              <a:ea typeface="+mn-ea"/>
            </a:endParaRPr>
          </a:p>
          <a:p>
            <a:r>
              <a:rPr lang="ja-JP" altLang="en-US" sz="1600" dirty="0" smtClean="0">
                <a:solidFill>
                  <a:schemeClr val="tx1"/>
                </a:solidFill>
                <a:latin typeface="HG丸ｺﾞｼｯｸM-PRO" pitchFamily="50" charset="-128"/>
                <a:ea typeface="HG丸ｺﾞｼｯｸM-PRO" pitchFamily="50" charset="-128"/>
              </a:rPr>
              <a:t>相談者に、言葉の意味内容が正確に伝わるように注意します。</a:t>
            </a:r>
            <a:r>
              <a:rPr kumimoji="1" lang="ja-JP" altLang="en-US" sz="1600" dirty="0" smtClean="0">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22</a:t>
            </a:fld>
            <a:endParaRPr kumimoji="1" lang="ja-JP" altLang="en-US"/>
          </a:p>
        </p:txBody>
      </p:sp>
    </p:spTree>
    <p:extLst>
      <p:ext uri="{BB962C8B-B14F-4D97-AF65-F5344CB8AC3E}">
        <p14:creationId xmlns:p14="http://schemas.microsoft.com/office/powerpoint/2010/main" val="410620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600" kern="1200" dirty="0" smtClean="0">
                <a:solidFill>
                  <a:schemeClr val="tx1"/>
                </a:solidFill>
                <a:latin typeface="+mn-lt"/>
                <a:ea typeface="+mn-ea"/>
                <a:cs typeface="+mn-cs"/>
              </a:rPr>
              <a:t>教育相談の場所や環境に</a:t>
            </a:r>
            <a:r>
              <a:rPr kumimoji="1" lang="ja-JP" altLang="en-US" sz="1600" kern="1200" dirty="0" smtClean="0">
                <a:solidFill>
                  <a:schemeClr val="tx1"/>
                </a:solidFill>
                <a:latin typeface="+mn-lt"/>
                <a:ea typeface="+mn-ea"/>
                <a:cs typeface="+mn-cs"/>
              </a:rPr>
              <a:t>ついては、</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n-ea"/>
                <a:ea typeface="+mn-ea"/>
              </a:rPr>
              <a:t>『</a:t>
            </a:r>
            <a:r>
              <a:rPr kumimoji="1" lang="ja-JP" altLang="en-US" sz="1600" dirty="0" smtClean="0">
                <a:latin typeface="+mn-ea"/>
                <a:ea typeface="+mn-ea"/>
              </a:rPr>
              <a:t>空間の要素</a:t>
            </a:r>
            <a:r>
              <a:rPr kumimoji="1" lang="en-US" altLang="ja-JP" sz="1600" dirty="0" smtClean="0">
                <a:latin typeface="+mn-ea"/>
                <a:ea typeface="+mn-ea"/>
              </a:rPr>
              <a:t>』</a:t>
            </a:r>
            <a:r>
              <a:rPr kumimoji="1" lang="ja-JP" altLang="en-US" sz="1600" dirty="0" smtClean="0">
                <a:latin typeface="+mn-ea"/>
                <a:ea typeface="+mn-ea"/>
              </a:rPr>
              <a:t>と</a:t>
            </a:r>
            <a:r>
              <a:rPr kumimoji="1" lang="en-US" altLang="ja-JP" sz="1600" dirty="0" smtClean="0">
                <a:latin typeface="+mn-ea"/>
                <a:ea typeface="+mn-ea"/>
              </a:rPr>
              <a:t>『</a:t>
            </a:r>
            <a:r>
              <a:rPr kumimoji="1" lang="ja-JP" altLang="en-US" sz="1600" dirty="0" smtClean="0">
                <a:latin typeface="+mn-ea"/>
                <a:ea typeface="+mn-ea"/>
              </a:rPr>
              <a:t>人の要素</a:t>
            </a:r>
            <a:r>
              <a:rPr kumimoji="1" lang="en-US" altLang="ja-JP" sz="1600" dirty="0" smtClean="0">
                <a:latin typeface="+mn-ea"/>
                <a:ea typeface="+mn-ea"/>
              </a:rPr>
              <a:t>』</a:t>
            </a:r>
            <a:r>
              <a:rPr kumimoji="1" lang="ja-JP" altLang="en-US" sz="1600" dirty="0" smtClean="0">
                <a:latin typeface="+mn-ea"/>
                <a:ea typeface="+mn-ea"/>
              </a:rPr>
              <a:t>に留意し、</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p>
            <a:r>
              <a:rPr lang="ja-JP" altLang="en-US" sz="1600" dirty="0" smtClean="0">
                <a:latin typeface="HG丸ｺﾞｼｯｸM-PRO" pitchFamily="50" charset="-128"/>
                <a:ea typeface="HG丸ｺﾞｼｯｸM-PRO" pitchFamily="50" charset="-128"/>
              </a:rPr>
              <a:t>相談者が安心して話をできるように、教育相談の場所や環境に配慮が必要です。</a:t>
            </a:r>
            <a:r>
              <a:rPr kumimoji="1" lang="ja-JP" altLang="en-US" sz="1600" dirty="0" smtClean="0">
                <a:latin typeface="+mn-ea"/>
                <a:ea typeface="+mn-ea"/>
              </a:rPr>
              <a:t>●</a:t>
            </a: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23</a:t>
            </a:fld>
            <a:endParaRPr kumimoji="1" lang="ja-JP" altLang="en-US"/>
          </a:p>
        </p:txBody>
      </p:sp>
    </p:spTree>
    <p:extLst>
      <p:ext uri="{BB962C8B-B14F-4D97-AF65-F5344CB8AC3E}">
        <p14:creationId xmlns:p14="http://schemas.microsoft.com/office/powerpoint/2010/main" val="1768480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Ｑ３　教育相談は、どのような流れで行うのがよいでしょうか？●</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24</a:t>
            </a:fld>
            <a:endParaRPr kumimoji="1" lang="ja-JP" altLang="en-US"/>
          </a:p>
        </p:txBody>
      </p:sp>
    </p:spTree>
    <p:extLst>
      <p:ext uri="{BB962C8B-B14F-4D97-AF65-F5344CB8AC3E}">
        <p14:creationId xmlns:p14="http://schemas.microsoft.com/office/powerpoint/2010/main" val="245248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dirty="0" smtClean="0">
                <a:latin typeface="+mn-ea"/>
                <a:ea typeface="+mn-ea"/>
              </a:rPr>
              <a:t>A</a:t>
            </a:r>
            <a:r>
              <a:rPr kumimoji="1" lang="ja-JP" altLang="en-US" sz="1600" dirty="0" smtClean="0">
                <a:latin typeface="+mn-ea"/>
                <a:ea typeface="+mn-ea"/>
              </a:rPr>
              <a:t>　ここでは、教育相談の基本的な流れを６段階で説明します。●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25</a:t>
            </a:fld>
            <a:endParaRPr kumimoji="1" lang="ja-JP" altLang="en-US"/>
          </a:p>
        </p:txBody>
      </p:sp>
    </p:spTree>
    <p:extLst>
      <p:ext uri="{BB962C8B-B14F-4D97-AF65-F5344CB8AC3E}">
        <p14:creationId xmlns:p14="http://schemas.microsoft.com/office/powerpoint/2010/main" val="923781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１番目は、「</a:t>
            </a:r>
            <a:r>
              <a:rPr kumimoji="1" lang="ja-JP" altLang="en-US" sz="1600" dirty="0" smtClean="0">
                <a:latin typeface="HG丸ｺﾞｼｯｸM-PRO" pitchFamily="50" charset="-128"/>
                <a:ea typeface="HG丸ｺﾞｼｯｸM-PRO" pitchFamily="50" charset="-128"/>
              </a:rPr>
              <a:t>教育相談に至るまでの経緯を知る</a:t>
            </a:r>
            <a:r>
              <a:rPr kumimoji="1" lang="ja-JP" altLang="en-US" sz="1600" dirty="0" smtClean="0">
                <a:latin typeface="+mn-ea"/>
                <a:ea typeface="+mn-ea"/>
              </a:rPr>
              <a:t>」です。</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a:t>
            </a:r>
            <a:r>
              <a:rPr lang="ja-JP" altLang="ja-JP" sz="1600" dirty="0" smtClean="0"/>
              <a:t>教育相談に至った経緯や事情、誰の動機による教育相談か、保護者にはどんな思いがあるのかなどについて、事前に知っておくと教育相談</a:t>
            </a:r>
            <a:r>
              <a:rPr lang="ja-JP" altLang="en-US" sz="1600" dirty="0" smtClean="0"/>
              <a:t>全体</a:t>
            </a:r>
            <a:r>
              <a:rPr lang="ja-JP" altLang="ja-JP" sz="1600" dirty="0" smtClean="0"/>
              <a:t>の流れがイメージしやすくなります。</a:t>
            </a:r>
            <a:r>
              <a:rPr kumimoji="1" lang="ja-JP" altLang="en-US" sz="1600" dirty="0" smtClean="0">
                <a:latin typeface="+mn-ea"/>
                <a:ea typeface="+mn-ea"/>
              </a:rPr>
              <a:t>●</a:t>
            </a:r>
            <a:endParaRPr kumimoji="1" lang="ja-JP" altLang="en-US" sz="1600" dirty="0" smtClean="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26</a:t>
            </a:fld>
            <a:endParaRPr kumimoji="1" lang="ja-JP" altLang="en-US"/>
          </a:p>
        </p:txBody>
      </p:sp>
    </p:spTree>
    <p:extLst>
      <p:ext uri="{BB962C8B-B14F-4D97-AF65-F5344CB8AC3E}">
        <p14:creationId xmlns:p14="http://schemas.microsoft.com/office/powerpoint/2010/main" val="1522311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２番目は、「</a:t>
            </a:r>
            <a:r>
              <a:rPr kumimoji="1" lang="ja-JP" altLang="en-US" sz="2000" dirty="0" smtClean="0">
                <a:latin typeface="HG丸ｺﾞｼｯｸM-PRO" pitchFamily="50" charset="-128"/>
                <a:ea typeface="HG丸ｺﾞｼｯｸM-PRO" pitchFamily="50" charset="-128"/>
              </a:rPr>
              <a:t>その日の相談者の様子に留意する</a:t>
            </a:r>
            <a:r>
              <a:rPr kumimoji="1" lang="ja-JP" altLang="en-US" sz="2000" dirty="0" smtClean="0">
                <a:latin typeface="+mn-ea"/>
                <a:ea typeface="+mn-ea"/>
              </a:rPr>
              <a:t>」です。</a:t>
            </a:r>
            <a:endParaRPr kumimoji="1" lang="en-US" altLang="ja-JP" sz="20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a:t>
            </a:r>
            <a:r>
              <a:rPr kumimoji="1" lang="ja-JP" altLang="ja-JP" sz="1600" kern="1200" dirty="0" smtClean="0">
                <a:solidFill>
                  <a:schemeClr val="tx1"/>
                </a:solidFill>
                <a:latin typeface="+mn-lt"/>
                <a:ea typeface="+mn-ea"/>
                <a:cs typeface="+mn-cs"/>
              </a:rPr>
              <a:t>服装、髪、履物、持ち物、入室の様子、最初の言葉など、あらゆる情報が</a:t>
            </a:r>
            <a:r>
              <a:rPr kumimoji="1" lang="ja-JP" altLang="en-US" sz="1600" kern="1200" dirty="0" smtClean="0">
                <a:solidFill>
                  <a:schemeClr val="tx1"/>
                </a:solidFill>
                <a:latin typeface="+mn-lt"/>
                <a:ea typeface="+mn-ea"/>
                <a:cs typeface="+mn-cs"/>
              </a:rPr>
              <a:t>相談者を</a:t>
            </a:r>
            <a:r>
              <a:rPr kumimoji="1" lang="ja-JP" altLang="ja-JP" sz="1600" kern="1200" dirty="0" smtClean="0">
                <a:solidFill>
                  <a:schemeClr val="tx1"/>
                </a:solidFill>
                <a:latin typeface="+mn-lt"/>
                <a:ea typeface="+mn-ea"/>
                <a:cs typeface="+mn-cs"/>
              </a:rPr>
              <a:t>理解</a:t>
            </a:r>
            <a:r>
              <a:rPr kumimoji="1" lang="ja-JP" altLang="en-US" sz="1600" kern="1200" dirty="0" smtClean="0">
                <a:solidFill>
                  <a:schemeClr val="tx1"/>
                </a:solidFill>
                <a:latin typeface="+mn-lt"/>
                <a:ea typeface="+mn-ea"/>
                <a:cs typeface="+mn-cs"/>
              </a:rPr>
              <a:t>する</a:t>
            </a:r>
            <a:r>
              <a:rPr kumimoji="1" lang="ja-JP" altLang="ja-JP" sz="1600" kern="1200" dirty="0" smtClean="0">
                <a:solidFill>
                  <a:schemeClr val="tx1"/>
                </a:solidFill>
                <a:latin typeface="+mn-lt"/>
                <a:ea typeface="+mn-ea"/>
                <a:cs typeface="+mn-cs"/>
              </a:rPr>
              <a:t>材料になります。</a:t>
            </a:r>
            <a:endParaRPr kumimoji="1" lang="en-US" altLang="ja-JP" sz="16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27</a:t>
            </a:fld>
            <a:endParaRPr kumimoji="1" lang="ja-JP" altLang="en-US"/>
          </a:p>
        </p:txBody>
      </p:sp>
    </p:spTree>
    <p:extLst>
      <p:ext uri="{BB962C8B-B14F-4D97-AF65-F5344CB8AC3E}">
        <p14:creationId xmlns:p14="http://schemas.microsoft.com/office/powerpoint/2010/main" val="1539193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３番目は、「</a:t>
            </a:r>
            <a:r>
              <a:rPr kumimoji="1" lang="ja-JP" altLang="en-US" sz="1600" dirty="0" smtClean="0">
                <a:latin typeface="HG丸ｺﾞｼｯｸM-PRO" pitchFamily="50" charset="-128"/>
                <a:ea typeface="HG丸ｺﾞｼｯｸM-PRO" pitchFamily="50" charset="-128"/>
              </a:rPr>
              <a:t>教育相談を始める</a:t>
            </a:r>
            <a:r>
              <a:rPr kumimoji="1" lang="ja-JP" altLang="en-US" sz="1600" dirty="0" smtClean="0">
                <a:latin typeface="+mn-ea"/>
                <a:ea typeface="+mn-ea"/>
              </a:rPr>
              <a:t>」です。</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　</a:t>
            </a:r>
            <a:r>
              <a:rPr kumimoji="1" lang="ja-JP" altLang="ja-JP" sz="1600" kern="1200" dirty="0" smtClean="0">
                <a:solidFill>
                  <a:schemeClr val="tx1"/>
                </a:solidFill>
                <a:latin typeface="+mn-lt"/>
                <a:ea typeface="+mn-ea"/>
                <a:cs typeface="+mn-cs"/>
              </a:rPr>
              <a:t>来談に対するねぎらい、教育相談の終了時刻、必要に応じて秘密の保持についての考えを伝え、この時点での疑問がないか尋ね</a:t>
            </a:r>
            <a:r>
              <a:rPr kumimoji="1" lang="ja-JP" altLang="en-US" sz="1600" kern="1200" dirty="0" smtClean="0">
                <a:solidFill>
                  <a:schemeClr val="tx1"/>
                </a:solidFill>
                <a:latin typeface="+mn-lt"/>
                <a:ea typeface="+mn-ea"/>
                <a:cs typeface="+mn-cs"/>
              </a:rPr>
              <a:t>た後に、教育相談を始め</a:t>
            </a:r>
            <a:r>
              <a:rPr kumimoji="1" lang="ja-JP" altLang="ja-JP" sz="1600" kern="1200" dirty="0" smtClean="0">
                <a:solidFill>
                  <a:schemeClr val="tx1"/>
                </a:solidFill>
                <a:latin typeface="+mn-lt"/>
                <a:ea typeface="+mn-ea"/>
                <a:cs typeface="+mn-cs"/>
              </a:rPr>
              <a:t>ます。</a:t>
            </a:r>
            <a:r>
              <a:rPr kumimoji="1" lang="ja-JP" altLang="en-US" sz="1600" kern="1200" dirty="0" smtClean="0">
                <a:solidFill>
                  <a:schemeClr val="tx1"/>
                </a:solidFill>
                <a:latin typeface="+mn-lt"/>
                <a:ea typeface="+mn-ea"/>
                <a:cs typeface="+mn-cs"/>
              </a:rPr>
              <a:t>●</a:t>
            </a:r>
            <a:endParaRPr kumimoji="1" lang="ja-JP" altLang="en-US" sz="2000" dirty="0" smtClean="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28</a:t>
            </a:fld>
            <a:endParaRPr kumimoji="1" lang="ja-JP" altLang="en-US"/>
          </a:p>
        </p:txBody>
      </p:sp>
    </p:spTree>
    <p:extLst>
      <p:ext uri="{BB962C8B-B14F-4D97-AF65-F5344CB8AC3E}">
        <p14:creationId xmlns:p14="http://schemas.microsoft.com/office/powerpoint/2010/main" val="2988252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４番目は、「</a:t>
            </a:r>
            <a:r>
              <a:rPr kumimoji="1" lang="ja-JP" altLang="en-US" sz="2000" dirty="0" smtClean="0">
                <a:latin typeface="HG丸ｺﾞｼｯｸM-PRO" pitchFamily="50" charset="-128"/>
                <a:ea typeface="HG丸ｺﾞｼｯｸM-PRO" pitchFamily="50" charset="-128"/>
              </a:rPr>
              <a:t>問題について尋ねる</a:t>
            </a:r>
            <a:r>
              <a:rPr kumimoji="1" lang="ja-JP" altLang="en-US" sz="2000" dirty="0" smtClean="0">
                <a:latin typeface="+mn-ea"/>
                <a:ea typeface="+mn-ea"/>
              </a:rPr>
              <a:t>」です。</a:t>
            </a:r>
            <a:endParaRPr kumimoji="1" lang="en-US" altLang="ja-JP" sz="20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a:t>
            </a:r>
            <a:r>
              <a:rPr kumimoji="1" lang="ja-JP" altLang="ja-JP" sz="1600" kern="1200" dirty="0" smtClean="0">
                <a:solidFill>
                  <a:schemeClr val="tx1"/>
                </a:solidFill>
                <a:latin typeface="+mn-lt"/>
                <a:ea typeface="+mn-ea"/>
                <a:cs typeface="+mn-cs"/>
              </a:rPr>
              <a:t>問題はいつ生じたのか、どのように経過したのか、</a:t>
            </a:r>
            <a:r>
              <a:rPr kumimoji="1" lang="ja-JP" altLang="en-US" sz="1600" kern="1200" dirty="0" smtClean="0">
                <a:solidFill>
                  <a:schemeClr val="tx1"/>
                </a:solidFill>
                <a:latin typeface="+mn-lt"/>
                <a:ea typeface="+mn-ea"/>
                <a:cs typeface="+mn-cs"/>
              </a:rPr>
              <a:t>相談者は</a:t>
            </a:r>
            <a:r>
              <a:rPr kumimoji="1" lang="ja-JP" altLang="ja-JP" sz="1600" kern="1200" dirty="0" smtClean="0">
                <a:solidFill>
                  <a:schemeClr val="tx1"/>
                </a:solidFill>
                <a:latin typeface="+mn-lt"/>
                <a:ea typeface="+mn-ea"/>
                <a:cs typeface="+mn-cs"/>
              </a:rPr>
              <a:t>現在どのように問題を理解しているか、などを尋ね</a:t>
            </a:r>
            <a:r>
              <a:rPr lang="ja-JP" altLang="en-US" sz="2000" dirty="0" smtClean="0">
                <a:latin typeface="HG丸ｺﾞｼｯｸM-PRO" pitchFamily="50" charset="-128"/>
                <a:ea typeface="HG丸ｺﾞｼｯｸM-PRO" pitchFamily="50" charset="-128"/>
              </a:rPr>
              <a:t>て、問題に関する理解を進めます。</a:t>
            </a:r>
            <a:r>
              <a:rPr kumimoji="1" lang="ja-JP" altLang="en-US" sz="1600" kern="1200" dirty="0" smtClean="0">
                <a:solidFill>
                  <a:schemeClr val="tx1"/>
                </a:solidFill>
                <a:latin typeface="+mn-lt"/>
                <a:ea typeface="+mn-ea"/>
                <a:cs typeface="+mn-cs"/>
              </a:rPr>
              <a:t>●</a:t>
            </a:r>
            <a:endParaRPr kumimoji="1" lang="ja-JP" altLang="en-US" sz="2000" dirty="0" smtClean="0"/>
          </a:p>
          <a:p>
            <a:endParaRPr kumimoji="1" lang="ja-JP" altLang="en-US" sz="2000" dirty="0">
              <a:latin typeface="+mn-ea"/>
              <a:ea typeface="+mn-ea"/>
            </a:endParaRP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29</a:t>
            </a:fld>
            <a:endParaRPr kumimoji="1" lang="ja-JP" altLang="en-US"/>
          </a:p>
        </p:txBody>
      </p:sp>
    </p:spTree>
    <p:extLst>
      <p:ext uri="{BB962C8B-B14F-4D97-AF65-F5344CB8AC3E}">
        <p14:creationId xmlns:p14="http://schemas.microsoft.com/office/powerpoint/2010/main" val="354414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dirty="0" smtClean="0">
                <a:solidFill>
                  <a:schemeClr val="bg1"/>
                </a:solidFill>
                <a:latin typeface="+mn-ea"/>
                <a:ea typeface="+mn-ea"/>
              </a:rPr>
              <a:t>Q1</a:t>
            </a:r>
            <a:r>
              <a:rPr kumimoji="1" lang="ja-JP" altLang="en-US" sz="1600" dirty="0" smtClean="0">
                <a:solidFill>
                  <a:schemeClr val="bg1"/>
                </a:solidFill>
                <a:latin typeface="+mn-ea"/>
                <a:ea typeface="+mn-ea"/>
              </a:rPr>
              <a:t>　教育相談は、どんなタイミングで行うのがよいですか？</a:t>
            </a:r>
            <a:r>
              <a:rPr lang="ja-JP" altLang="en-US" sz="1600" dirty="0" smtClean="0">
                <a:solidFill>
                  <a:schemeClr val="bg1"/>
                </a:solidFill>
                <a:latin typeface="+mn-ea"/>
                <a:ea typeface="+mn-ea"/>
              </a:rPr>
              <a:t>また、どのくらいの時間を設定するのが適切ですか？●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3</a:t>
            </a:fld>
            <a:endParaRPr kumimoji="1" lang="ja-JP" altLang="en-US"/>
          </a:p>
        </p:txBody>
      </p:sp>
    </p:spTree>
    <p:extLst>
      <p:ext uri="{BB962C8B-B14F-4D97-AF65-F5344CB8AC3E}">
        <p14:creationId xmlns:p14="http://schemas.microsoft.com/office/powerpoint/2010/main" val="3190027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５番目は、「</a:t>
            </a:r>
            <a:r>
              <a:rPr lang="ja-JP" altLang="en-US" sz="2000" dirty="0" smtClean="0">
                <a:latin typeface="HG丸ｺﾞｼｯｸM-PRO" panose="020F0600000000000000" pitchFamily="50" charset="-128"/>
                <a:ea typeface="HG丸ｺﾞｼｯｸM-PRO" panose="020F0600000000000000" pitchFamily="50" charset="-128"/>
              </a:rPr>
              <a:t>理解する⇒見立てる⇒方針やゴールを考える</a:t>
            </a:r>
            <a:r>
              <a:rPr kumimoji="1" lang="ja-JP" altLang="en-US" sz="2000" dirty="0" smtClean="0">
                <a:latin typeface="+mn-ea"/>
                <a:ea typeface="+mn-ea"/>
              </a:rPr>
              <a:t>」です。</a:t>
            </a: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a:t>
            </a:r>
            <a:r>
              <a:rPr kumimoji="1" lang="ja-JP" altLang="ja-JP" sz="1600" kern="1200" dirty="0" smtClean="0">
                <a:solidFill>
                  <a:schemeClr val="tx1"/>
                </a:solidFill>
                <a:latin typeface="+mn-lt"/>
                <a:ea typeface="+mn-ea"/>
                <a:cs typeface="+mn-cs"/>
              </a:rPr>
              <a:t>慎重に</a:t>
            </a:r>
            <a:r>
              <a:rPr kumimoji="1" lang="ja-JP" altLang="en-US" sz="1600" dirty="0" smtClean="0">
                <a:latin typeface="+mn-ea"/>
                <a:ea typeface="+mn-ea"/>
              </a:rPr>
              <a:t>相談者の</a:t>
            </a:r>
            <a:r>
              <a:rPr kumimoji="1" lang="ja-JP" altLang="ja-JP" sz="1600" kern="1200" dirty="0" smtClean="0">
                <a:solidFill>
                  <a:schemeClr val="tx1"/>
                </a:solidFill>
                <a:latin typeface="+mn-lt"/>
                <a:ea typeface="+mn-ea"/>
                <a:cs typeface="+mn-cs"/>
              </a:rPr>
              <a:t>理解を進め</a:t>
            </a:r>
            <a:r>
              <a:rPr kumimoji="1" lang="ja-JP" altLang="en-US" sz="1600" kern="1200" dirty="0" smtClean="0">
                <a:solidFill>
                  <a:schemeClr val="tx1"/>
                </a:solidFill>
                <a:latin typeface="+mn-lt"/>
                <a:ea typeface="+mn-ea"/>
                <a:cs typeface="+mn-cs"/>
              </a:rPr>
              <a:t>ます。</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　また、</a:t>
            </a:r>
            <a:r>
              <a:rPr kumimoji="1" lang="ja-JP" altLang="ja-JP" sz="1600" kern="1200" dirty="0" smtClean="0">
                <a:solidFill>
                  <a:schemeClr val="tx1"/>
                </a:solidFill>
                <a:latin typeface="+mn-lt"/>
                <a:ea typeface="+mn-ea"/>
                <a:cs typeface="+mn-cs"/>
              </a:rPr>
              <a:t>問題を見立てます。</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　そして、相談者についての</a:t>
            </a:r>
            <a:r>
              <a:rPr kumimoji="1" lang="ja-JP" altLang="ja-JP" sz="1600" kern="1200" dirty="0" smtClean="0">
                <a:solidFill>
                  <a:schemeClr val="tx1"/>
                </a:solidFill>
                <a:latin typeface="+mn-lt"/>
                <a:ea typeface="+mn-ea"/>
                <a:cs typeface="+mn-cs"/>
              </a:rPr>
              <a:t>理解と問題の見立てに基づいて、教育相談の方針やゴールを</a:t>
            </a:r>
            <a:r>
              <a:rPr kumimoji="1" lang="ja-JP" altLang="en-US" sz="1600" kern="1200" dirty="0" smtClean="0">
                <a:solidFill>
                  <a:schemeClr val="tx1"/>
                </a:solidFill>
                <a:latin typeface="+mn-lt"/>
                <a:ea typeface="+mn-ea"/>
                <a:cs typeface="+mn-cs"/>
              </a:rPr>
              <a:t>保護者</a:t>
            </a:r>
            <a:r>
              <a:rPr kumimoji="1" lang="ja-JP" altLang="ja-JP" sz="1600" kern="1200" dirty="0" smtClean="0">
                <a:solidFill>
                  <a:schemeClr val="tx1"/>
                </a:solidFill>
                <a:latin typeface="+mn-lt"/>
                <a:ea typeface="+mn-ea"/>
                <a:cs typeface="+mn-cs"/>
              </a:rPr>
              <a:t>と一緒に考えます。</a:t>
            </a:r>
            <a:r>
              <a:rPr kumimoji="1" lang="ja-JP" altLang="en-US" sz="1600" kern="1200" dirty="0" smtClean="0">
                <a:solidFill>
                  <a:schemeClr val="tx1"/>
                </a:solidFill>
                <a:latin typeface="+mn-lt"/>
                <a:ea typeface="+mn-ea"/>
                <a:cs typeface="+mn-cs"/>
              </a:rPr>
              <a:t>●</a:t>
            </a:r>
            <a:endParaRPr kumimoji="1" lang="ja-JP" altLang="en-US" sz="2000" dirty="0" smtClean="0"/>
          </a:p>
          <a:p>
            <a:endParaRPr kumimoji="1" lang="ja-JP" altLang="en-US" sz="2000" dirty="0">
              <a:latin typeface="+mn-ea"/>
              <a:ea typeface="+mn-ea"/>
            </a:endParaRP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30</a:t>
            </a:fld>
            <a:endParaRPr kumimoji="1" lang="ja-JP" altLang="en-US"/>
          </a:p>
        </p:txBody>
      </p:sp>
    </p:spTree>
    <p:extLst>
      <p:ext uri="{BB962C8B-B14F-4D97-AF65-F5344CB8AC3E}">
        <p14:creationId xmlns:p14="http://schemas.microsoft.com/office/powerpoint/2010/main" val="2449409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６</a:t>
            </a:r>
            <a:r>
              <a:rPr kumimoji="1" lang="ja-JP" altLang="en-US" sz="2000" dirty="0" smtClean="0">
                <a:latin typeface="+mn-ea"/>
                <a:ea typeface="+mn-ea"/>
              </a:rPr>
              <a:t>番目は、「</a:t>
            </a:r>
            <a:r>
              <a:rPr kumimoji="1" lang="ja-JP" altLang="en-US" sz="2000" dirty="0" smtClean="0">
                <a:latin typeface="HG丸ｺﾞｼｯｸM-PRO" pitchFamily="50" charset="-128"/>
                <a:ea typeface="HG丸ｺﾞｼｯｸM-PRO" pitchFamily="50" charset="-128"/>
              </a:rPr>
              <a:t>相談を終わる</a:t>
            </a:r>
            <a:r>
              <a:rPr kumimoji="1" lang="ja-JP" altLang="en-US" sz="2000" dirty="0" smtClean="0">
                <a:latin typeface="+mn-ea"/>
                <a:ea typeface="+mn-ea"/>
              </a:rPr>
              <a:t>」です。</a:t>
            </a:r>
            <a:endParaRPr kumimoji="1" lang="en-US" altLang="ja-JP" sz="20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a:t>
            </a:r>
            <a:r>
              <a:rPr kumimoji="1" lang="ja-JP" altLang="ja-JP" sz="2000" kern="1200" dirty="0" smtClean="0">
                <a:solidFill>
                  <a:schemeClr val="tx1"/>
                </a:solidFill>
                <a:latin typeface="+mn-lt"/>
                <a:ea typeface="+mn-ea"/>
                <a:cs typeface="+mn-cs"/>
              </a:rPr>
              <a:t>１回の教育相談の終了時刻は極力守ります。</a:t>
            </a: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a:t>
            </a:r>
            <a:r>
              <a:rPr kumimoji="1" lang="ja-JP" altLang="ja-JP" sz="2000" kern="1200" dirty="0" smtClean="0">
                <a:solidFill>
                  <a:schemeClr val="tx1"/>
                </a:solidFill>
                <a:latin typeface="+mn-lt"/>
                <a:ea typeface="+mn-ea"/>
                <a:cs typeface="+mn-cs"/>
              </a:rPr>
              <a:t>継続した教育相談が必要であれば次回の教育相談を提案し、日時を決めます。</a:t>
            </a: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そして</a:t>
            </a:r>
            <a:r>
              <a:rPr kumimoji="1" lang="ja-JP" altLang="ja-JP" sz="2000" kern="1200" dirty="0" smtClean="0">
                <a:solidFill>
                  <a:schemeClr val="tx1"/>
                </a:solidFill>
                <a:latin typeface="+mn-lt"/>
                <a:ea typeface="+mn-ea"/>
                <a:cs typeface="+mn-cs"/>
              </a:rPr>
              <a:t>、教育相談を一旦終えた後も、子どもの</a:t>
            </a:r>
            <a:r>
              <a:rPr kumimoji="1" lang="ja-JP" altLang="en-US" sz="2000" kern="1200" dirty="0" smtClean="0">
                <a:solidFill>
                  <a:schemeClr val="tx1"/>
                </a:solidFill>
                <a:latin typeface="+mn-lt"/>
                <a:ea typeface="+mn-ea"/>
                <a:cs typeface="+mn-cs"/>
              </a:rPr>
              <a:t>園</a:t>
            </a:r>
            <a:r>
              <a:rPr kumimoji="1" lang="ja-JP" altLang="ja-JP" sz="2000" kern="1200" dirty="0" smtClean="0">
                <a:solidFill>
                  <a:schemeClr val="tx1"/>
                </a:solidFill>
                <a:latin typeface="+mn-lt"/>
                <a:ea typeface="+mn-ea"/>
                <a:cs typeface="+mn-cs"/>
              </a:rPr>
              <a:t>生活を注意深く見守り、必要に応じて</a:t>
            </a:r>
            <a:r>
              <a:rPr kumimoji="1" lang="ja-JP" altLang="en-US" sz="2000" kern="1200" dirty="0" smtClean="0">
                <a:solidFill>
                  <a:schemeClr val="tx1"/>
                </a:solidFill>
                <a:latin typeface="+mn-lt"/>
                <a:ea typeface="+mn-ea"/>
                <a:cs typeface="+mn-cs"/>
              </a:rPr>
              <a:t>保護者に</a:t>
            </a:r>
            <a:r>
              <a:rPr kumimoji="1" lang="ja-JP" altLang="ja-JP" sz="2000" kern="1200" dirty="0" smtClean="0">
                <a:solidFill>
                  <a:schemeClr val="tx1"/>
                </a:solidFill>
                <a:latin typeface="+mn-lt"/>
                <a:ea typeface="+mn-ea"/>
                <a:cs typeface="+mn-cs"/>
              </a:rPr>
              <a:t>フォローの声掛けをしたり教育相談再開の提案をしたりします。</a:t>
            </a:r>
            <a:r>
              <a:rPr kumimoji="1" lang="ja-JP" altLang="en-US" sz="2000" kern="1200" dirty="0" smtClean="0">
                <a:solidFill>
                  <a:schemeClr val="tx1"/>
                </a:solidFill>
                <a:latin typeface="+mn-lt"/>
                <a:ea typeface="+mn-ea"/>
                <a:cs typeface="+mn-cs"/>
              </a:rPr>
              <a:t>●</a:t>
            </a:r>
            <a:endParaRPr kumimoji="1" lang="ja-JP" altLang="en-US" sz="2800" dirty="0" smtClean="0"/>
          </a:p>
          <a:p>
            <a:endParaRPr kumimoji="1" lang="ja-JP" altLang="en-US" sz="2800" dirty="0">
              <a:latin typeface="+mn-ea"/>
              <a:ea typeface="+mn-ea"/>
            </a:endParaRP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31</a:t>
            </a:fld>
            <a:endParaRPr kumimoji="1" lang="ja-JP" altLang="en-US"/>
          </a:p>
        </p:txBody>
      </p:sp>
    </p:spTree>
    <p:extLst>
      <p:ext uri="{BB962C8B-B14F-4D97-AF65-F5344CB8AC3E}">
        <p14:creationId xmlns:p14="http://schemas.microsoft.com/office/powerpoint/2010/main" val="2982902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以上のような流れで教育相談を行います。　</a:t>
            </a:r>
            <a:endParaRPr kumimoji="1" lang="en-US" altLang="ja-JP" sz="20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教育相談では、必要に応じて、教職員間で情報を共有したり報告したりすることも大切です。教職員が情報を共有し、同じ方針で対応していくことは、問題の解決に大変役立ちます。</a:t>
            </a: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a:t>
            </a:r>
            <a:endParaRPr kumimoji="1" lang="ja-JP" altLang="en-US" sz="28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5973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Ｑ４　傾聴が大切だと聞きましたが、ただ聞くだけでいいのですか？●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33</a:t>
            </a:fld>
            <a:endParaRPr kumimoji="1" lang="ja-JP" altLang="en-US"/>
          </a:p>
        </p:txBody>
      </p:sp>
    </p:spTree>
    <p:extLst>
      <p:ext uri="{BB962C8B-B14F-4D97-AF65-F5344CB8AC3E}">
        <p14:creationId xmlns:p14="http://schemas.microsoft.com/office/powerpoint/2010/main" val="95231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いいえ。ただ聞くだけでは不十分です。</a:t>
            </a:r>
            <a:endParaRPr kumimoji="1" lang="en-US" altLang="ja-JP" dirty="0" smtClean="0"/>
          </a:p>
          <a:p>
            <a:r>
              <a:rPr kumimoji="1" lang="ja-JP" altLang="en-US" dirty="0" smtClean="0"/>
              <a:t>相談は「聞く」ことから始まりますが、ただ漠然と「聞く」だけでは不十分です。相談者を理解しようと意識を向けて「聴く」ことが大切です。これを●「傾聴」といいます。●</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傾聴は、「私は、あなたの話をしっかり聴いています」というメッセージを相手に与え、相談者が抱える悩みなどの様々な情報を聞き出し、相談者をより深く理解することにつながります。より多くの情報を相談者に話してもらうため、</a:t>
            </a:r>
            <a:r>
              <a:rPr kumimoji="1" lang="en-US" altLang="ja-JP" dirty="0" smtClean="0"/>
              <a:t>『</a:t>
            </a:r>
            <a:r>
              <a:rPr kumimoji="1" lang="ja-JP" altLang="en-US" dirty="0" smtClean="0"/>
              <a:t>聞き上手</a:t>
            </a:r>
            <a:r>
              <a:rPr kumimoji="1" lang="en-US" altLang="ja-JP" dirty="0" smtClean="0"/>
              <a:t>』</a:t>
            </a:r>
            <a:r>
              <a:rPr kumimoji="1" lang="ja-JP" altLang="en-US" dirty="0" smtClean="0"/>
              <a:t>になるためのポイントを確認しましょう。●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35</a:t>
            </a:fld>
            <a:endParaRPr kumimoji="1" lang="ja-JP" altLang="en-US"/>
          </a:p>
        </p:txBody>
      </p:sp>
    </p:spTree>
    <p:extLst>
      <p:ext uri="{BB962C8B-B14F-4D97-AF65-F5344CB8AC3E}">
        <p14:creationId xmlns:p14="http://schemas.microsoft.com/office/powerpoint/2010/main" val="243734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１つ目のポイントは、相談者に合わせた話し方をすることです。</a:t>
            </a:r>
            <a:endParaRPr kumimoji="1" lang="en-US" altLang="ja-JP" dirty="0" smtClean="0"/>
          </a:p>
          <a:p>
            <a:r>
              <a:rPr kumimoji="1" lang="ja-JP" altLang="en-US" dirty="0" smtClean="0"/>
              <a:t>教育相談に訪れる保護者は、抱える問題も多様であり、話し方や言葉遣い、話す姿勢や視線の動き、心の状態も様々です。そのことから、うまく自分の思いを言葉にできず、沈黙の時間が長くなるとき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36</a:t>
            </a:fld>
            <a:endParaRPr kumimoji="1" lang="ja-JP" altLang="en-US"/>
          </a:p>
        </p:txBody>
      </p:sp>
    </p:spTree>
    <p:extLst>
      <p:ext uri="{BB962C8B-B14F-4D97-AF65-F5344CB8AC3E}">
        <p14:creationId xmlns:p14="http://schemas.microsoft.com/office/powerpoint/2010/main" val="3307988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沈黙の時間がながくなると、ついつい先生方から言葉を掛けたり、先生方が主導で相談を進めたりすることがあります。</a:t>
            </a:r>
            <a:endParaRPr kumimoji="1" lang="en-US" altLang="ja-JP" dirty="0" smtClean="0"/>
          </a:p>
          <a:p>
            <a:r>
              <a:rPr kumimoji="1" lang="ja-JP" altLang="en-US" dirty="0" smtClean="0"/>
              <a:t>しかしながら、沈黙の時間には、相談者が自分の気持ちや話す内容を整理していることがあります。ですから、沈黙の時間を大切に、話の間合いを取ったり、相談者の話すペースに合わせたりすることが必要です。自分はしっかり話を聞いていると思っていても、先生方のペースで一方的に喋ったり、相談者の話に割り込んだりして相談者のペースに合わせないと、相談者は不安を感じて、心を開いてくれない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37</a:t>
            </a:fld>
            <a:endParaRPr kumimoji="1" lang="ja-JP" altLang="en-US"/>
          </a:p>
        </p:txBody>
      </p:sp>
    </p:spTree>
    <p:extLst>
      <p:ext uri="{BB962C8B-B14F-4D97-AF65-F5344CB8AC3E}">
        <p14:creationId xmlns:p14="http://schemas.microsoft.com/office/powerpoint/2010/main" val="3307988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２つ目のポイントは、相談者の立場を想像しながら聴くことです。</a:t>
            </a:r>
            <a:endParaRPr kumimoji="1" lang="en-US" altLang="ja-JP" dirty="0" smtClean="0"/>
          </a:p>
          <a:p>
            <a:r>
              <a:rPr kumimoji="1" lang="ja-JP" altLang="en-US" dirty="0" smtClean="0"/>
              <a:t>相談者が体験したことや話の裏側にある思い、いままで頑張ってきた姿を想像しながら聴くことが大切です。これを●</a:t>
            </a:r>
            <a:r>
              <a:rPr kumimoji="1" lang="en-US" altLang="ja-JP" dirty="0" smtClean="0"/>
              <a:t>『</a:t>
            </a:r>
            <a:r>
              <a:rPr kumimoji="1" lang="ja-JP" altLang="en-US" dirty="0" smtClean="0"/>
              <a:t>共感的理解</a:t>
            </a:r>
            <a:r>
              <a:rPr kumimoji="1" lang="en-US" altLang="ja-JP" dirty="0" smtClean="0"/>
              <a:t>』</a:t>
            </a:r>
            <a:r>
              <a:rPr kumimoji="1" lang="ja-JP" altLang="en-US" dirty="0" smtClean="0"/>
              <a:t>と呼びます。</a:t>
            </a:r>
            <a:endParaRPr kumimoji="1" lang="en-US" altLang="ja-JP" dirty="0" smtClean="0"/>
          </a:p>
          <a:p>
            <a:r>
              <a:rPr kumimoji="1" lang="ja-JP" altLang="en-US" dirty="0" smtClean="0"/>
              <a:t>「あなたの言うことは無条件に受け止めます」という態度を示すことで相談者は、「この人なら私の話を聞いてくれる」「私を受け入れてくれる」と感じ話をしやすくなります。●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38</a:t>
            </a:fld>
            <a:endParaRPr kumimoji="1" lang="ja-JP" altLang="en-US"/>
          </a:p>
        </p:txBody>
      </p:sp>
    </p:spTree>
    <p:extLst>
      <p:ext uri="{BB962C8B-B14F-4D97-AF65-F5344CB8AC3E}">
        <p14:creationId xmlns:p14="http://schemas.microsoft.com/office/powerpoint/2010/main" val="3170957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３つ目のポイントは、相談者に受容の態度を伝えることです。</a:t>
            </a:r>
            <a:endParaRPr kumimoji="1" lang="en-US" altLang="ja-JP" dirty="0" smtClean="0"/>
          </a:p>
          <a:p>
            <a:r>
              <a:rPr kumimoji="1" lang="ja-JP" altLang="en-US" dirty="0" smtClean="0"/>
              <a:t>相談者が話す内容にうなずき、「あなたを肯定しています」という意思を示したり、「今まで辛い思いに耐えてきたんですね」などの頑張りを認める言葉掛けは、相談者に「私の苦しかった気持ちを理解してくれている」と感じさせ、相談者の心を開きやすくします。</a:t>
            </a:r>
            <a:endParaRPr kumimoji="1" lang="en-US" altLang="ja-JP" dirty="0" smtClean="0"/>
          </a:p>
          <a:p>
            <a:r>
              <a:rPr kumimoji="1" lang="ja-JP" altLang="en-US" dirty="0" smtClean="0"/>
              <a:t>また、相談者が話す内容を繰り返して相談者に返すことで、「私はあなたの話をしっかり聞いています」という態度を示すことができ、さらに、相談者に対して相談内容の確認と感情の整理を促すこと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39</a:t>
            </a:fld>
            <a:endParaRPr kumimoji="1" lang="ja-JP" altLang="en-US"/>
          </a:p>
        </p:txBody>
      </p:sp>
    </p:spTree>
    <p:extLst>
      <p:ext uri="{BB962C8B-B14F-4D97-AF65-F5344CB8AC3E}">
        <p14:creationId xmlns:p14="http://schemas.microsoft.com/office/powerpoint/2010/main" val="317095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Ａ</a:t>
            </a:r>
            <a:r>
              <a:rPr kumimoji="1" lang="en-US" altLang="ja-JP" sz="1600" dirty="0" smtClean="0"/>
              <a:t>.</a:t>
            </a:r>
            <a:r>
              <a:rPr kumimoji="1" lang="ja-JP" altLang="en-US" sz="1600" dirty="0" smtClean="0"/>
              <a:t>教育相談のタイミングは、先生が作るのが基本です。また、１回の相談時間は長くなり過ぎないように注意します。</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タイミングおよび時間について詳しく見ていきましょう。●</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4</a:t>
            </a:fld>
            <a:endParaRPr kumimoji="1" lang="ja-JP" altLang="en-US"/>
          </a:p>
        </p:txBody>
      </p:sp>
    </p:spTree>
    <p:extLst>
      <p:ext uri="{BB962C8B-B14F-4D97-AF65-F5344CB8AC3E}">
        <p14:creationId xmlns:p14="http://schemas.microsoft.com/office/powerpoint/2010/main" val="900060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Ｑ５　よい質問</a:t>
            </a:r>
            <a:r>
              <a:rPr kumimoji="1" lang="en-US" altLang="ja-JP" sz="1600" dirty="0" smtClean="0">
                <a:latin typeface="+mn-ea"/>
                <a:ea typeface="+mn-ea"/>
              </a:rPr>
              <a:t>(</a:t>
            </a:r>
            <a:r>
              <a:rPr kumimoji="1" lang="ja-JP" altLang="en-US" sz="1600" dirty="0" smtClean="0">
                <a:latin typeface="+mn-ea"/>
                <a:ea typeface="+mn-ea"/>
              </a:rPr>
              <a:t>適切な質問</a:t>
            </a:r>
            <a:r>
              <a:rPr kumimoji="1" lang="en-US" altLang="ja-JP" sz="1600" dirty="0" smtClean="0">
                <a:latin typeface="+mn-ea"/>
                <a:ea typeface="+mn-ea"/>
              </a:rPr>
              <a:t>)</a:t>
            </a:r>
            <a:r>
              <a:rPr kumimoji="1" lang="ja-JP" altLang="en-US" sz="1600" dirty="0" smtClean="0">
                <a:latin typeface="+mn-ea"/>
                <a:ea typeface="+mn-ea"/>
              </a:rPr>
              <a:t>とはどのような質問でしょうか？●</a:t>
            </a:r>
            <a:endParaRPr kumimoji="1" lang="en-US" altLang="ja-JP" sz="1600" dirty="0" smtClean="0">
              <a:latin typeface="+mn-ea"/>
              <a:ea typeface="+mn-ea"/>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40</a:t>
            </a:fld>
            <a:endParaRPr kumimoji="1" lang="ja-JP" altLang="en-US"/>
          </a:p>
        </p:txBody>
      </p:sp>
    </p:spTree>
    <p:extLst>
      <p:ext uri="{BB962C8B-B14F-4D97-AF65-F5344CB8AC3E}">
        <p14:creationId xmlns:p14="http://schemas.microsoft.com/office/powerpoint/2010/main" val="106551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適切な質問は、教育相談の段階で変化していきます。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質問の内容やタイミングが適切でないと、相談者への理解が浅いものになったり、相談者に警戒心を抱かせたりする可能性があるので注意が必要です。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それでは、相談の段階別の例を見ていきましょう。●</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相談の初期段階では、相談者との信頼関係がまだ希薄な状態です。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その段階では、「昨晩はよく眠れましたか？」などのような「はい」「いいえ」で答えることのできる質問が適しています。</a:t>
            </a:r>
            <a:endParaRPr kumimoji="1" lang="en-US" altLang="ja-JP" sz="1600" dirty="0" smtClean="0">
              <a:latin typeface="+mn-ea"/>
              <a:ea typeface="+mn-ea"/>
            </a:endParaRPr>
          </a:p>
          <a:p>
            <a:r>
              <a:rPr kumimoji="1" lang="ja-JP" altLang="en-US" sz="1600" dirty="0" smtClean="0">
                <a:latin typeface="+mn-ea"/>
                <a:ea typeface="+mn-ea"/>
              </a:rPr>
              <a:t>　逆に、●悩み事の本質に関わるような内容の質問は相談者にとって信頼関係が希薄な状況では話しにくいものです。●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42</a:t>
            </a:fld>
            <a:endParaRPr kumimoji="1" lang="ja-JP" altLang="en-US"/>
          </a:p>
        </p:txBody>
      </p:sp>
    </p:spTree>
    <p:extLst>
      <p:ext uri="{BB962C8B-B14F-4D97-AF65-F5344CB8AC3E}">
        <p14:creationId xmlns:p14="http://schemas.microsoft.com/office/powerpoint/2010/main" val="330830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中・後期の、信頼関係が構築される段階では、「昨日は、どのようなことをして過ごしたのですか？」などのような「はい」「いいえ」だけでは答えることができない質問や「悩みの原因は○○なのですか？」などのような悩みの本質に関係する質問、「以前同じような状況のとき、どのようにして乗り越えたのですか？」などのような解決方法を、相談者の中から引き出していく質問をすることが効果的で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43</a:t>
            </a:fld>
            <a:endParaRPr kumimoji="1" lang="ja-JP" altLang="en-US"/>
          </a:p>
        </p:txBody>
      </p:sp>
    </p:spTree>
    <p:extLst>
      <p:ext uri="{BB962C8B-B14F-4D97-AF65-F5344CB8AC3E}">
        <p14:creationId xmlns:p14="http://schemas.microsoft.com/office/powerpoint/2010/main" val="1089421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逆に、相談の中・後期になっても面接の初期に行うような「○○ゲームがはやっているようですが、お子さんはしたことありますか？」など、相談内容の解決や改善に直接関係のない質問をすることは場合によっては控えます。</a:t>
            </a:r>
            <a:endParaRPr kumimoji="1" lang="en-US" altLang="ja-JP" sz="1600" dirty="0" smtClean="0"/>
          </a:p>
          <a:p>
            <a:endParaRPr kumimoji="1" lang="en-US" altLang="ja-JP" sz="1600" dirty="0" smtClean="0"/>
          </a:p>
          <a:p>
            <a:r>
              <a:rPr kumimoji="1" lang="ja-JP" altLang="en-US" sz="1600" dirty="0" smtClean="0"/>
              <a:t>●問題の解決が見えている、又は見え始めている時期では、それらの質問の必要性は低いと考えます。●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44</a:t>
            </a:fld>
            <a:endParaRPr kumimoji="1" lang="ja-JP" altLang="en-US"/>
          </a:p>
        </p:txBody>
      </p:sp>
    </p:spTree>
    <p:extLst>
      <p:ext uri="{BB962C8B-B14F-4D97-AF65-F5344CB8AC3E}">
        <p14:creationId xmlns:p14="http://schemas.microsoft.com/office/powerpoint/2010/main" val="1913225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相談の段階にかかわらず、「○○してみたらどうですか？」「○○したほうがいいんじゃないでしょうか？」などのような、相談者の考えを教員が描いた結果に誘導する質問や「あなたは○○できなかったのですか？」などのように「～ない」「～できない」という否定の言葉を含んでいる質問も相談者に劣等感を抱かせることにつながるので避けるべきで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45</a:t>
            </a:fld>
            <a:endParaRPr kumimoji="1" lang="ja-JP" altLang="en-US"/>
          </a:p>
        </p:txBody>
      </p:sp>
    </p:spTree>
    <p:extLst>
      <p:ext uri="{BB962C8B-B14F-4D97-AF65-F5344CB8AC3E}">
        <p14:creationId xmlns:p14="http://schemas.microsoft.com/office/powerpoint/2010/main" val="1149689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Ｑ６　保護者の相談に対して、よいアドバイスをしたいのですが、気を付けることは何ですか？●</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46</a:t>
            </a:fld>
            <a:endParaRPr kumimoji="1" lang="ja-JP" altLang="en-US"/>
          </a:p>
        </p:txBody>
      </p:sp>
    </p:spTree>
    <p:extLst>
      <p:ext uri="{BB962C8B-B14F-4D97-AF65-F5344CB8AC3E}">
        <p14:creationId xmlns:p14="http://schemas.microsoft.com/office/powerpoint/2010/main" val="28201992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スライドのように、相談を受けながら、アドバイスをしないといけないと思っている先生、その考えは少し違います。●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47</a:t>
            </a:fld>
            <a:endParaRPr kumimoji="1" lang="ja-JP" altLang="en-US"/>
          </a:p>
        </p:txBody>
      </p:sp>
    </p:spTree>
    <p:extLst>
      <p:ext uri="{BB962C8B-B14F-4D97-AF65-F5344CB8AC3E}">
        <p14:creationId xmlns:p14="http://schemas.microsoft.com/office/powerpoint/2010/main" val="2963593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教育相談については、「教育相談は、一人一人の生徒の教育上の問題について、本人又はその親などに、その望ましい在り方を助言するということである。」と</a:t>
            </a:r>
            <a:r>
              <a:rPr kumimoji="1" lang="en-US" altLang="ja-JP" dirty="0" smtClean="0"/>
              <a:t>『</a:t>
            </a:r>
            <a:r>
              <a:rPr kumimoji="1" lang="ja-JP" altLang="en-US" dirty="0" smtClean="0"/>
              <a:t>中学校学習指導要領解説特別活動編</a:t>
            </a:r>
            <a:r>
              <a:rPr kumimoji="1" lang="en-US" altLang="ja-JP" dirty="0" smtClean="0"/>
              <a:t>』</a:t>
            </a:r>
            <a:r>
              <a:rPr kumimoji="1" lang="ja-JP" altLang="en-US" dirty="0" smtClean="0"/>
              <a:t>に、記されています。●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アドバイスを助言ととらえて考えましょう。</a:t>
            </a:r>
            <a:endParaRPr kumimoji="1" lang="en-US" altLang="ja-JP" sz="1600" dirty="0" smtClean="0">
              <a:latin typeface="+mn-ea"/>
              <a:ea typeface="+mn-ea"/>
            </a:endParaRPr>
          </a:p>
          <a:p>
            <a:r>
              <a:rPr kumimoji="1" lang="ja-JP" altLang="en-US" sz="1600" dirty="0" smtClean="0">
                <a:latin typeface="+mn-ea"/>
                <a:ea typeface="+mn-ea"/>
              </a:rPr>
              <a:t>助言とは、助けになるような意見や言葉を指します。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では、よい助言とはどのようなものでしょうか。●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0309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教育相談には、定期相談だけでなく、様々なタイミングで訪れる相談があります。これらの相談に対して丁寧に対応することが大切です。ここでは、教育相談のタイミングを、声掛け相談、チャンス相談、定期相談、自発相談の４つに分けて説明し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5</a:t>
            </a:fld>
            <a:endParaRPr kumimoji="1" lang="ja-JP" altLang="en-US"/>
          </a:p>
        </p:txBody>
      </p:sp>
    </p:spTree>
    <p:extLst>
      <p:ext uri="{BB962C8B-B14F-4D97-AF65-F5344CB8AC3E}">
        <p14:creationId xmlns:p14="http://schemas.microsoft.com/office/powerpoint/2010/main" val="1866294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よい助言とは、相談者にとって心のつかえがなくなり、心が軽くなる言葉や</a:t>
            </a:r>
            <a:r>
              <a:rPr lang="ja-JP" altLang="en-US" sz="1600" dirty="0" smtClean="0">
                <a:latin typeface="HG丸ｺﾞｼｯｸM-PRO" panose="020F0600000000000000" pitchFamily="50" charset="-128"/>
                <a:ea typeface="HG丸ｺﾞｼｯｸM-PRO" panose="020F0600000000000000" pitchFamily="50" charset="-128"/>
              </a:rPr>
              <a:t>相談者が自分の気持ちに気付いたり自分の気持ちを整理したりできるような言葉ではないかと考えます</a:t>
            </a:r>
            <a:r>
              <a:rPr kumimoji="1" lang="ja-JP" altLang="en-US" sz="1600" dirty="0" smtClean="0">
                <a:latin typeface="+mn-ea"/>
                <a:ea typeface="+mn-ea"/>
              </a:rPr>
              <a:t>。</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a:t>
            </a:r>
            <a:r>
              <a:rPr kumimoji="1" lang="ja-JP" altLang="ja-JP" sz="1200" kern="1200" dirty="0" smtClean="0">
                <a:solidFill>
                  <a:schemeClr val="tx1"/>
                </a:solidFill>
                <a:effectLst/>
                <a:latin typeface="+mn-lt"/>
                <a:ea typeface="+mn-ea"/>
                <a:cs typeface="+mn-cs"/>
              </a:rPr>
              <a:t>教師の考え、常識や分かりきったことを押し付けるのではなく、</a:t>
            </a:r>
            <a:r>
              <a:rPr kumimoji="1" lang="ja-JP" altLang="en-US" sz="1200" kern="1200" dirty="0" smtClean="0">
                <a:solidFill>
                  <a:schemeClr val="tx1"/>
                </a:solidFill>
                <a:effectLst/>
                <a:latin typeface="+mn-lt"/>
                <a:ea typeface="+mn-ea"/>
                <a:cs typeface="+mn-cs"/>
              </a:rPr>
              <a:t>相談者</a:t>
            </a:r>
            <a:r>
              <a:rPr kumimoji="1" lang="ja-JP" altLang="ja-JP" sz="1200" kern="1200" dirty="0" smtClean="0">
                <a:solidFill>
                  <a:schemeClr val="tx1"/>
                </a:solidFill>
                <a:effectLst/>
                <a:latin typeface="+mn-lt"/>
                <a:ea typeface="+mn-ea"/>
                <a:cs typeface="+mn-cs"/>
              </a:rPr>
              <a:t>の言葉にしっかり耳を傾けて聞き、</a:t>
            </a:r>
            <a:r>
              <a:rPr kumimoji="1" lang="ja-JP" altLang="en-US" sz="1200" kern="1200" dirty="0" smtClean="0">
                <a:solidFill>
                  <a:schemeClr val="tx1"/>
                </a:solidFill>
                <a:effectLst/>
                <a:latin typeface="+mn-lt"/>
                <a:ea typeface="+mn-ea"/>
                <a:cs typeface="+mn-cs"/>
              </a:rPr>
              <a:t>相談者</a:t>
            </a:r>
            <a:r>
              <a:rPr kumimoji="1" lang="ja-JP" altLang="ja-JP" sz="1200" kern="1200" dirty="0" smtClean="0">
                <a:solidFill>
                  <a:schemeClr val="tx1"/>
                </a:solidFill>
                <a:effectLst/>
                <a:latin typeface="+mn-lt"/>
                <a:ea typeface="+mn-ea"/>
                <a:cs typeface="+mn-cs"/>
              </a:rPr>
              <a:t>の立場に立った助言をすることが大切です。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r>
              <a:rPr kumimoji="1" lang="ja-JP" altLang="en-US" sz="1600" dirty="0" smtClean="0">
                <a:latin typeface="+mn-ea"/>
                <a:ea typeface="+mn-ea"/>
              </a:rPr>
              <a:t>　</a:t>
            </a:r>
            <a:r>
              <a:rPr kumimoji="1" lang="ja-JP" altLang="en-US" sz="1200" kern="1200" dirty="0" smtClean="0">
                <a:solidFill>
                  <a:schemeClr val="tx1"/>
                </a:solidFill>
                <a:effectLst/>
                <a:latin typeface="+mn-lt"/>
                <a:ea typeface="+mn-ea"/>
                <a:cs typeface="+mn-cs"/>
              </a:rPr>
              <a:t>相談者の</a:t>
            </a:r>
            <a:r>
              <a:rPr kumimoji="1" lang="ja-JP" altLang="ja-JP" sz="1200" kern="1200" dirty="0" smtClean="0">
                <a:solidFill>
                  <a:schemeClr val="tx1"/>
                </a:solidFill>
                <a:effectLst/>
                <a:latin typeface="+mn-lt"/>
                <a:ea typeface="+mn-ea"/>
                <a:cs typeface="+mn-cs"/>
              </a:rPr>
              <a:t>言葉に耳を傾ける際には、次のようなことに気を付けましょう。</a:t>
            </a:r>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96345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１つ目は、「受容する」です。</a:t>
            </a:r>
            <a:endParaRPr kumimoji="1" lang="en-US" altLang="ja-JP" sz="1600" dirty="0" smtClean="0"/>
          </a:p>
          <a:p>
            <a:endParaRPr kumimoji="1" lang="en-US" altLang="ja-JP" sz="1600" dirty="0" smtClean="0"/>
          </a:p>
          <a:p>
            <a:r>
              <a:rPr kumimoji="1" lang="ja-JP" altLang="en-US" sz="1600" dirty="0" smtClean="0"/>
              <a:t>　これは、相談者の話を聞いている途中に、その内容について反論したくなったり、批判したくなったりしても、そのような自分の気持ちは、脇において、保護者のそうならざるを得ない気持ちを推し量りながら聴くという教育相談の基本的な姿勢です。「はい。」「うんうん。」「そうだね。」などの言葉を掛けながら聴いていきま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51</a:t>
            </a:fld>
            <a:endParaRPr kumimoji="1" lang="ja-JP" altLang="en-US"/>
          </a:p>
        </p:txBody>
      </p:sp>
    </p:spTree>
    <p:extLst>
      <p:ext uri="{BB962C8B-B14F-4D97-AF65-F5344CB8AC3E}">
        <p14:creationId xmlns:p14="http://schemas.microsoft.com/office/powerpoint/2010/main" val="2295231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２つ目は、「承認する」です。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これは、相手の考えや意見を認め、聞き入れるという聴き方なので、相手が話をしている区切れのよいときに言葉を添える必要があります。</a:t>
            </a:r>
            <a:endParaRPr kumimoji="1" lang="en-US" altLang="ja-JP" sz="1600" dirty="0" smtClean="0">
              <a:latin typeface="+mn-ea"/>
              <a:ea typeface="+mn-ea"/>
            </a:endParaRPr>
          </a:p>
          <a:p>
            <a:r>
              <a:rPr kumimoji="1" lang="ja-JP" altLang="en-US" sz="1600" dirty="0" smtClean="0">
                <a:latin typeface="+mn-ea"/>
                <a:ea typeface="+mn-ea"/>
              </a:rPr>
              <a:t>　例えば、主語をわたしにして相手に伝えるメッセージです。「わたしは、よく頑張ったと思います。」「わたしは、一緒に行きたかったです。」などが挙げられます。●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52</a:t>
            </a:fld>
            <a:endParaRPr kumimoji="1" lang="ja-JP" altLang="en-US"/>
          </a:p>
        </p:txBody>
      </p:sp>
    </p:spTree>
    <p:extLst>
      <p:ext uri="{BB962C8B-B14F-4D97-AF65-F5344CB8AC3E}">
        <p14:creationId xmlns:p14="http://schemas.microsoft.com/office/powerpoint/2010/main" val="2101148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他にも、心が感じたままに相手に届けるという気持ちで言葉を添える方法があります。</a:t>
            </a:r>
            <a:endParaRPr kumimoji="1" lang="en-US" altLang="ja-JP" sz="1600" dirty="0" smtClean="0"/>
          </a:p>
          <a:p>
            <a:endParaRPr kumimoji="1" lang="en-US" altLang="ja-JP" sz="1600" dirty="0" smtClean="0"/>
          </a:p>
          <a:p>
            <a:r>
              <a:rPr kumimoji="1" lang="ja-JP" altLang="en-US" sz="1600" dirty="0" smtClean="0"/>
              <a:t>　具体的には、「いやあ、びっくりした」「うれしい」などのような、飾らない言葉を添えるのが有効です。●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53</a:t>
            </a:fld>
            <a:endParaRPr kumimoji="1" lang="ja-JP" altLang="en-US"/>
          </a:p>
        </p:txBody>
      </p:sp>
    </p:spTree>
    <p:extLst>
      <p:ext uri="{BB962C8B-B14F-4D97-AF65-F5344CB8AC3E}">
        <p14:creationId xmlns:p14="http://schemas.microsoft.com/office/powerpoint/2010/main" val="18910109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このように、相談者の相談に対して「受容」と「承認」をしながら聴くことは、相手の不安を軽減させることにつなが</a:t>
            </a:r>
            <a:r>
              <a:rPr kumimoji="1" lang="ja-JP" altLang="ja-JP" sz="1200" kern="1200" dirty="0" smtClean="0">
                <a:solidFill>
                  <a:schemeClr val="tx1"/>
                </a:solidFill>
                <a:effectLst/>
                <a:latin typeface="+mn-lt"/>
                <a:ea typeface="+mn-ea"/>
                <a:cs typeface="+mn-cs"/>
              </a:rPr>
              <a:t>ります。何か言わないといけないと考えるのではなく、まずは</a:t>
            </a:r>
            <a:r>
              <a:rPr kumimoji="1" lang="ja-JP" altLang="en-US" sz="1200" kern="1200" dirty="0" smtClean="0">
                <a:solidFill>
                  <a:schemeClr val="tx1"/>
                </a:solidFill>
                <a:effectLst/>
                <a:latin typeface="+mn-lt"/>
                <a:ea typeface="+mn-ea"/>
                <a:cs typeface="+mn-cs"/>
              </a:rPr>
              <a:t>相談者</a:t>
            </a:r>
            <a:r>
              <a:rPr kumimoji="1" lang="ja-JP" altLang="ja-JP" sz="1200" kern="1200" dirty="0" smtClean="0">
                <a:solidFill>
                  <a:schemeClr val="tx1"/>
                </a:solidFill>
                <a:effectLst/>
                <a:latin typeface="+mn-lt"/>
                <a:ea typeface="+mn-ea"/>
                <a:cs typeface="+mn-cs"/>
              </a:rPr>
              <a:t>の言葉に耳を傾け、その上で</a:t>
            </a:r>
            <a:r>
              <a:rPr kumimoji="1" lang="ja-JP" altLang="en-US" sz="1200" kern="1200" dirty="0" smtClean="0">
                <a:solidFill>
                  <a:schemeClr val="tx1"/>
                </a:solidFill>
                <a:effectLst/>
                <a:latin typeface="+mn-lt"/>
                <a:ea typeface="+mn-ea"/>
                <a:cs typeface="+mn-cs"/>
              </a:rPr>
              <a:t>相談者</a:t>
            </a:r>
            <a:r>
              <a:rPr kumimoji="1" lang="ja-JP" altLang="ja-JP" sz="1200" kern="1200" dirty="0" smtClean="0">
                <a:solidFill>
                  <a:schemeClr val="tx1"/>
                </a:solidFill>
                <a:effectLst/>
                <a:latin typeface="+mn-lt"/>
                <a:ea typeface="+mn-ea"/>
                <a:cs typeface="+mn-cs"/>
              </a:rPr>
              <a:t>の立場に立った助言をしてください。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98445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Ｑ７　保護者の考えを引き出すためには、どのようなことに気を付けるとよいでしょうか？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55</a:t>
            </a:fld>
            <a:endParaRPr kumimoji="1" lang="ja-JP" altLang="en-US"/>
          </a:p>
        </p:txBody>
      </p:sp>
    </p:spTree>
    <p:extLst>
      <p:ext uri="{BB962C8B-B14F-4D97-AF65-F5344CB8AC3E}">
        <p14:creationId xmlns:p14="http://schemas.microsoft.com/office/powerpoint/2010/main" val="2306771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保護者の考えを引き出したいときにはまず、保護者との信頼関係を築くことが必要です。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そのためのポイントとしては、「相手を理解すること」と「意識した相手との関わり」が挙げられます。●</a:t>
            </a:r>
            <a:endParaRPr kumimoji="1" lang="ja-JP" altLang="en-US" sz="1600" dirty="0" smtClean="0">
              <a:solidFill>
                <a:schemeClr val="tx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ではなぜ「相手理解」が大切なのでしょうか。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先生方は、普段接している子どもたちや保護者のことを他の人に紹介できますか？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知っているようでも知らないことが多く、見えているようでも見えていないことが多いのが現実です。ですから、相手を知りたいと思い、実際に相手を見つめなければ、子どもたちやその保護者についての理解は深まりません。</a:t>
            </a:r>
            <a:endParaRPr kumimoji="1"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n-ea"/>
                <a:ea typeface="+mn-ea"/>
              </a:rPr>
              <a:t>　関わりのある子どもたちや保護者一人一人のことを知りたいと思うことが、相手理解を深め、信頼関係を作る第一歩だと考えます。●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そのためには、「意識して子どもや保護者と関わるように努める」ことです。</a:t>
            </a:r>
            <a:endParaRPr kumimoji="1" lang="en-US" altLang="ja-JP" sz="1600" dirty="0" smtClean="0">
              <a:latin typeface="+mn-ea"/>
              <a:ea typeface="+mn-ea"/>
            </a:endParaRPr>
          </a:p>
          <a:p>
            <a:r>
              <a:rPr kumimoji="1" lang="ja-JP" altLang="en-US" sz="1600" dirty="0" smtClean="0">
                <a:latin typeface="+mn-ea"/>
                <a:ea typeface="+mn-ea"/>
              </a:rPr>
              <a:t>先生方、保育時間、登園時間、降園時間など子どもや保護者と積極的に関われていますか？</a:t>
            </a:r>
            <a:endParaRPr kumimoji="1" lang="en-US" altLang="ja-JP" sz="1600" dirty="0" smtClean="0">
              <a:latin typeface="+mn-ea"/>
              <a:ea typeface="+mn-ea"/>
            </a:endParaRPr>
          </a:p>
          <a:p>
            <a:r>
              <a:rPr kumimoji="1" lang="ja-JP" altLang="en-US" sz="1600" dirty="0" smtClean="0">
                <a:latin typeface="+mn-ea"/>
                <a:ea typeface="+mn-ea"/>
              </a:rPr>
              <a:t>忙しい先生方ですが、積極的に子どもだけでなく保護者と関わってください。</a:t>
            </a:r>
            <a:endParaRPr kumimoji="1" lang="en-US" altLang="ja-JP" sz="1600" dirty="0" smtClean="0">
              <a:latin typeface="+mn-ea"/>
              <a:ea typeface="+mn-ea"/>
            </a:endParaRPr>
          </a:p>
          <a:p>
            <a:r>
              <a:rPr kumimoji="1" lang="ja-JP" altLang="en-US" sz="1600" dirty="0" smtClean="0">
                <a:latin typeface="+mn-ea"/>
                <a:ea typeface="+mn-ea"/>
              </a:rPr>
              <a:t>●重要なのは教員の日々の心掛けです。●</a:t>
            </a:r>
            <a:endParaRPr kumimoji="1" lang="en-US" altLang="ja-JP"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相手理解や意識した子どもや保護者との関わりの積み重ねが、信頼関係を作ります。</a:t>
            </a:r>
            <a:endParaRPr kumimoji="1" lang="en-US" altLang="ja-JP" sz="1600" dirty="0" smtClean="0"/>
          </a:p>
          <a:p>
            <a:r>
              <a:rPr kumimoji="1" lang="ja-JP" altLang="en-US" sz="1600" dirty="0" smtClean="0"/>
              <a:t>すると、保護者は心を少しずつ開いていきます。</a:t>
            </a:r>
            <a:endParaRPr kumimoji="1" lang="en-US" altLang="ja-JP" sz="1600" dirty="0" smtClean="0"/>
          </a:p>
          <a:p>
            <a:r>
              <a:rPr kumimoji="1" lang="ja-JP" altLang="en-US" sz="1600" dirty="0" smtClean="0"/>
              <a:t>それは保護者の表情や言葉の変化として少しずつ表れてきます。</a:t>
            </a:r>
            <a:endParaRPr kumimoji="1" lang="en-US" altLang="ja-JP" sz="1600" dirty="0" smtClean="0"/>
          </a:p>
          <a:p>
            <a:r>
              <a:rPr kumimoji="1" lang="ja-JP" altLang="en-US" sz="1600" dirty="0" smtClean="0"/>
              <a:t>このサイクルを繰り返すことで、●保護者の様々な考えが引き出され、保護者は言葉に表すことができるようになると考えます。</a:t>
            </a:r>
            <a:endParaRPr kumimoji="1" lang="en-US" altLang="ja-JP" sz="1600" dirty="0" smtClean="0"/>
          </a:p>
          <a:p>
            <a:r>
              <a:rPr kumimoji="1" lang="ja-JP" altLang="en-US" sz="1600" dirty="0" smtClean="0"/>
              <a:t>すぐには結果として現れなくても、繰り返し継続することが大切です。●</a:t>
            </a:r>
            <a:endParaRPr kumimoji="1" lang="ja-JP" altLang="en-US" sz="1600" dirty="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１つ目の</a:t>
            </a:r>
            <a:r>
              <a:rPr kumimoji="1" lang="en-US" altLang="ja-JP" sz="1600" dirty="0" smtClean="0">
                <a:latin typeface="+mn-ea"/>
                <a:ea typeface="+mn-ea"/>
              </a:rPr>
              <a:t>『</a:t>
            </a:r>
            <a:r>
              <a:rPr kumimoji="1" lang="ja-JP" altLang="en-US" sz="1600" dirty="0" smtClean="0">
                <a:latin typeface="+mn-ea"/>
                <a:ea typeface="+mn-ea"/>
              </a:rPr>
              <a:t>声掛け相談</a:t>
            </a:r>
            <a:r>
              <a:rPr kumimoji="1" lang="en-US" altLang="ja-JP" sz="1600" dirty="0" smtClean="0">
                <a:latin typeface="+mn-ea"/>
                <a:ea typeface="+mn-ea"/>
              </a:rPr>
              <a:t>』</a:t>
            </a:r>
            <a:r>
              <a:rPr kumimoji="1" lang="ja-JP" altLang="en-US" sz="1600" dirty="0" smtClean="0">
                <a:latin typeface="+mn-ea"/>
                <a:ea typeface="+mn-ea"/>
              </a:rPr>
              <a:t>は、教員の側から保護者に積極的に声を掛けて行う教育相談です。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声掛け相談を行うときには、「～について、少し詳しく考えをお聞きしたいのですが</a:t>
            </a:r>
            <a:r>
              <a:rPr kumimoji="1" lang="en-US" altLang="ja-JP" sz="1600" dirty="0" smtClean="0">
                <a:latin typeface="+mn-ea"/>
                <a:ea typeface="+mn-ea"/>
              </a:rPr>
              <a:t>…</a:t>
            </a:r>
            <a:r>
              <a:rPr kumimoji="1" lang="ja-JP" altLang="en-US" sz="1600" dirty="0" smtClean="0">
                <a:latin typeface="+mn-ea"/>
                <a:ea typeface="+mn-ea"/>
              </a:rPr>
              <a:t>」などの理由を明確に告げることが望ましいです。●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6</a:t>
            </a:fld>
            <a:endParaRPr kumimoji="1" lang="ja-JP" altLang="en-US"/>
          </a:p>
        </p:txBody>
      </p:sp>
    </p:spTree>
    <p:extLst>
      <p:ext uri="{BB962C8B-B14F-4D97-AF65-F5344CB8AC3E}">
        <p14:creationId xmlns:p14="http://schemas.microsoft.com/office/powerpoint/2010/main" val="467755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しかし、自分の考えを相手に分かりやすく、伝えることは簡単ではありません。</a:t>
            </a:r>
            <a:endParaRPr kumimoji="1" lang="en-US" altLang="ja-JP" sz="1600" dirty="0" smtClean="0">
              <a:latin typeface="+mn-ea"/>
              <a:ea typeface="+mn-ea"/>
            </a:endParaRPr>
          </a:p>
          <a:p>
            <a:r>
              <a:rPr kumimoji="1" lang="ja-JP" altLang="en-US" sz="1600" dirty="0" smtClean="0">
                <a:latin typeface="+mn-ea"/>
                <a:ea typeface="+mn-ea"/>
              </a:rPr>
              <a:t>そこで、相談者が自分でじっくり考えたり、自分の考えをまとめたりするのを助ける方法の一つである、コーチングの考え方を紹介します。</a:t>
            </a:r>
            <a:endParaRPr kumimoji="1" lang="en-US" altLang="ja-JP" sz="1600" dirty="0" smtClean="0">
              <a:latin typeface="+mn-ea"/>
              <a:ea typeface="+mn-ea"/>
            </a:endParaRPr>
          </a:p>
          <a:p>
            <a:r>
              <a:rPr kumimoji="1" lang="ja-JP" altLang="en-US" sz="1600" dirty="0" smtClean="0">
                <a:latin typeface="+mn-ea"/>
                <a:ea typeface="+mn-ea"/>
              </a:rPr>
              <a:t>コーチングは「答えを引き出す」ことであり、コミュニケーションを通して、相手の内側にある能力ややる気、自発性を引き出していく方法です。●</a:t>
            </a: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コーチングでまず大切なのは「傾聴」「質問」「承認」の３つのスキルです。</a:t>
            </a:r>
            <a:endParaRPr kumimoji="1" lang="en-US" altLang="ja-JP" sz="1600" dirty="0" smtClean="0">
              <a:latin typeface="+mn-ea"/>
              <a:ea typeface="+mn-ea"/>
            </a:endParaRPr>
          </a:p>
          <a:p>
            <a:r>
              <a:rPr kumimoji="1" lang="ja-JP" altLang="en-US" sz="1600" dirty="0" smtClean="0">
                <a:latin typeface="+mn-ea"/>
                <a:ea typeface="+mn-ea"/>
              </a:rPr>
              <a:t>　それぞれのスライドに戻り確認しましょう。●</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61</a:t>
            </a:fld>
            <a:endParaRPr kumimoji="1" lang="ja-JP" altLang="en-US"/>
          </a:p>
        </p:txBody>
      </p:sp>
    </p:spTree>
    <p:extLst>
      <p:ext uri="{BB962C8B-B14F-4D97-AF65-F5344CB8AC3E}">
        <p14:creationId xmlns:p14="http://schemas.microsoft.com/office/powerpoint/2010/main" val="40746226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では、リフレーミングについて紹介します。</a:t>
            </a:r>
            <a:endParaRPr kumimoji="1" lang="en-US" altLang="ja-JP" sz="1600" dirty="0" smtClean="0">
              <a:latin typeface="+mn-ea"/>
              <a:ea typeface="+mn-ea"/>
            </a:endParaRPr>
          </a:p>
          <a:p>
            <a:r>
              <a:rPr kumimoji="1" lang="ja-JP" altLang="en-US" sz="1600" dirty="0" smtClean="0">
                <a:latin typeface="+mn-ea"/>
                <a:ea typeface="+mn-ea"/>
              </a:rPr>
              <a:t>「消極的」。これは、先入観で欠点のように思っています。しかし、先入観のフレームを外し、別の見方をしてみましょう。</a:t>
            </a:r>
            <a:endParaRPr kumimoji="1" lang="en-US" altLang="ja-JP" sz="1600" dirty="0" smtClean="0">
              <a:latin typeface="+mn-ea"/>
              <a:ea typeface="+mn-ea"/>
            </a:endParaRPr>
          </a:p>
          <a:p>
            <a:r>
              <a:rPr kumimoji="1" lang="ja-JP" altLang="en-US" sz="1600" dirty="0" smtClean="0">
                <a:latin typeface="+mn-ea"/>
                <a:ea typeface="+mn-ea"/>
              </a:rPr>
              <a:t>「消極的」ということは、自分から動かないように受け止められますが、●「周りの人を大切にして、自分より周りの人の言動を優先しようとしている」と捉えることができます。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つまり、●リフレーミングのポイントは、一度はめてしまったフレームを外して、別のフレームに付け変え、改めて相手を見るという方法です。</a:t>
            </a:r>
            <a:endParaRPr kumimoji="1" lang="en-US" altLang="ja-JP" sz="1600" dirty="0" smtClean="0">
              <a:latin typeface="+mn-ea"/>
              <a:ea typeface="+mn-ea"/>
            </a:endParaRPr>
          </a:p>
          <a:p>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62</a:t>
            </a:fld>
            <a:endParaRPr kumimoji="1" lang="ja-JP" altLang="en-US"/>
          </a:p>
        </p:txBody>
      </p:sp>
    </p:spTree>
    <p:extLst>
      <p:ext uri="{BB962C8B-B14F-4D97-AF65-F5344CB8AC3E}">
        <p14:creationId xmlns:p14="http://schemas.microsoft.com/office/powerpoint/2010/main" val="1830073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次に、リソースの発掘について紹介します。</a:t>
            </a:r>
            <a:endParaRPr kumimoji="1" lang="en-US" altLang="ja-JP" sz="1600" dirty="0" smtClean="0">
              <a:latin typeface="+mn-ea"/>
              <a:ea typeface="+mn-ea"/>
            </a:endParaRPr>
          </a:p>
          <a:p>
            <a:r>
              <a:rPr kumimoji="1" lang="ja-JP" altLang="en-US" sz="1600" dirty="0" smtClean="0">
                <a:latin typeface="+mn-ea"/>
                <a:ea typeface="+mn-ea"/>
              </a:rPr>
              <a:t>リソースとは、長所や元気の素など解決に向けてのヒントとなるもののことを言います。</a:t>
            </a:r>
            <a:endParaRPr kumimoji="1" lang="en-US" altLang="ja-JP" sz="1600" dirty="0" smtClean="0">
              <a:latin typeface="+mn-ea"/>
              <a:ea typeface="+mn-ea"/>
            </a:endParaRPr>
          </a:p>
          <a:p>
            <a:r>
              <a:rPr kumimoji="1" lang="ja-JP" altLang="en-US" sz="1600" dirty="0" smtClean="0">
                <a:latin typeface="+mn-ea"/>
                <a:ea typeface="+mn-ea"/>
              </a:rPr>
              <a:t>相談者にとって、「ゲームを２時間もする。」というのは問題点です。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この相談で困っていることは、ゲームをする時間が長いということです。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ここで、リソースの発掘の考え方を使います。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●２時間に注目をして、２時間も続けられるということを集中力があると考え、それを強みと捉えるのです。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「リソースの発掘」とは、その子その子の強み、●つまり、「よいところは必ずある」という見方をすることです。●</a:t>
            </a:r>
            <a:endParaRPr kumimoji="1" lang="en-US" altLang="ja-JP" sz="1600"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また、相談者に自分の強みを自覚させる方法として、成功体験を取り上げることも必要です。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例えば、「前に相談にきたときは、お子さんの友達の名前がだれも出なかったけど、今回は３人の友達の名前が出るようになりましたね。」など、</a:t>
            </a:r>
            <a:endParaRPr kumimoji="1" lang="en-US" altLang="ja-JP" sz="1600" dirty="0" smtClean="0">
              <a:latin typeface="+mn-ea"/>
              <a:ea typeface="+mn-ea"/>
            </a:endParaRPr>
          </a:p>
          <a:p>
            <a:r>
              <a:rPr kumimoji="1" lang="ja-JP" altLang="en-US" sz="1600" dirty="0" smtClean="0">
                <a:latin typeface="+mn-ea"/>
                <a:ea typeface="+mn-ea"/>
              </a:rPr>
              <a:t>小さな変化をしっかりと見届け、できたこと、がんばっていることを言葉にして相談者に伝えることで、●相談者は自分のよさに気付いていくのです。</a:t>
            </a:r>
            <a:endParaRPr kumimoji="1" lang="en-US" altLang="ja-JP" sz="1600" dirty="0" smtClean="0">
              <a:latin typeface="+mn-ea"/>
              <a:ea typeface="+mn-ea"/>
            </a:endParaRPr>
          </a:p>
          <a:p>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以上、コーチングのポイントを踏まえて、相談者の実態に応じながら、相談の中でコーチングの方法を取り入れてみてください。●</a:t>
            </a:r>
            <a:endParaRPr kumimoji="1" lang="en-US" altLang="ja-JP" sz="1600" dirty="0" smtClean="0">
              <a:latin typeface="+mn-ea"/>
              <a:ea typeface="+mn-ea"/>
            </a:endParaRPr>
          </a:p>
          <a:p>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相談者とのかかわりの中で、　相談者の言葉が、詰まったり、たどたどしかったりした場合でも、焦らずじっくりと待つようにしましょう。</a:t>
            </a:r>
            <a:endParaRPr kumimoji="1" lang="en-US" altLang="ja-JP" sz="1600" dirty="0" smtClean="0">
              <a:latin typeface="+mn-ea"/>
              <a:ea typeface="+mn-ea"/>
            </a:endParaRPr>
          </a:p>
          <a:p>
            <a:r>
              <a:rPr kumimoji="1" lang="ja-JP" altLang="en-US" sz="1600" dirty="0" smtClean="0">
                <a:latin typeface="+mn-ea"/>
                <a:ea typeface="+mn-ea"/>
              </a:rPr>
              <a:t>　●そのような先生方の関わり方の積み重ねが、相談者との確かな信頼関係作りへとつながり、●相談者の考えを引き出すことにつながっていきます。●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bg1"/>
                </a:solidFill>
                <a:latin typeface="+mn-ea"/>
                <a:ea typeface="+mn-ea"/>
              </a:rPr>
              <a:t>Ｑ８  相談で、起こしやすい失敗にはどのようなものがありますか？●</a:t>
            </a:r>
            <a:endParaRPr lang="ja-JP" altLang="en-US" sz="1200" dirty="0" smtClean="0">
              <a:solidFill>
                <a:schemeClr val="bg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n-ea"/>
                <a:ea typeface="+mn-ea"/>
              </a:rPr>
              <a:t>　</a:t>
            </a:r>
            <a:r>
              <a:rPr lang="ja-JP" altLang="ja-JP" sz="1600" dirty="0" smtClean="0">
                <a:solidFill>
                  <a:schemeClr val="tx1"/>
                </a:solidFill>
                <a:latin typeface="+mn-ea"/>
                <a:ea typeface="+mn-ea"/>
              </a:rPr>
              <a:t>相談の</a:t>
            </a:r>
            <a:r>
              <a:rPr lang="ja-JP" altLang="en-US" sz="1600" dirty="0" smtClean="0">
                <a:solidFill>
                  <a:schemeClr val="tx1"/>
                </a:solidFill>
                <a:latin typeface="+mn-ea"/>
                <a:ea typeface="+mn-ea"/>
              </a:rPr>
              <a:t>とき</a:t>
            </a:r>
            <a:r>
              <a:rPr lang="ja-JP" altLang="ja-JP" sz="1600" dirty="0" smtClean="0">
                <a:solidFill>
                  <a:schemeClr val="tx1"/>
                </a:solidFill>
                <a:latin typeface="+mn-ea"/>
                <a:ea typeface="+mn-ea"/>
              </a:rPr>
              <a:t>に</a:t>
            </a:r>
            <a:r>
              <a:rPr lang="ja-JP" altLang="en-US" sz="1600" dirty="0" smtClean="0">
                <a:solidFill>
                  <a:schemeClr val="tx1"/>
                </a:solidFill>
                <a:latin typeface="+mn-ea"/>
                <a:ea typeface="+mn-ea"/>
              </a:rPr>
              <a:t>次のような</a:t>
            </a:r>
            <a:r>
              <a:rPr lang="ja-JP" altLang="ja-JP" sz="1600" dirty="0" smtClean="0">
                <a:solidFill>
                  <a:schemeClr val="tx1"/>
                </a:solidFill>
                <a:latin typeface="+mn-ea"/>
                <a:ea typeface="+mn-ea"/>
              </a:rPr>
              <a:t>失敗</a:t>
            </a:r>
            <a:r>
              <a:rPr lang="ja-JP" altLang="en-US" sz="1600" dirty="0" smtClean="0">
                <a:solidFill>
                  <a:schemeClr val="tx1"/>
                </a:solidFill>
                <a:latin typeface="+mn-ea"/>
                <a:ea typeface="+mn-ea"/>
              </a:rPr>
              <a:t>を</a:t>
            </a:r>
            <a:r>
              <a:rPr lang="ja-JP" altLang="ja-JP" sz="1600" dirty="0" smtClean="0">
                <a:solidFill>
                  <a:schemeClr val="tx1"/>
                </a:solidFill>
                <a:latin typeface="+mn-ea"/>
                <a:ea typeface="+mn-ea"/>
              </a:rPr>
              <a:t>起こ</a:t>
            </a:r>
            <a:r>
              <a:rPr lang="ja-JP" altLang="en-US" sz="1600" dirty="0" smtClean="0">
                <a:solidFill>
                  <a:schemeClr val="tx1"/>
                </a:solidFill>
                <a:latin typeface="+mn-ea"/>
                <a:ea typeface="+mn-ea"/>
              </a:rPr>
              <a:t>し</a:t>
            </a:r>
            <a:r>
              <a:rPr lang="ja-JP" altLang="ja-JP" sz="1600" dirty="0" smtClean="0">
                <a:solidFill>
                  <a:schemeClr val="tx1"/>
                </a:solidFill>
                <a:latin typeface="+mn-ea"/>
                <a:ea typeface="+mn-ea"/>
              </a:rPr>
              <a:t>やすいので、</a:t>
            </a:r>
            <a:r>
              <a:rPr lang="ja-JP" altLang="en-US" sz="1600" dirty="0" smtClean="0">
                <a:solidFill>
                  <a:schemeClr val="tx1"/>
                </a:solidFill>
                <a:latin typeface="+mn-ea"/>
                <a:ea typeface="+mn-ea"/>
              </a:rPr>
              <a:t>注意する必要があります。●</a:t>
            </a:r>
            <a:endParaRPr kumimoji="1" lang="ja-JP" altLang="en-US" sz="1600" dirty="0" smtClean="0">
              <a:solidFill>
                <a:schemeClr val="tx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１つ目は、　</a:t>
            </a:r>
            <a:r>
              <a:rPr lang="ja-JP" altLang="ja-JP" sz="1600" dirty="0" smtClean="0">
                <a:latin typeface="+mn-ea"/>
                <a:ea typeface="+mn-ea"/>
              </a:rPr>
              <a:t>話を最後まで聞かず、意見を言ってしまう</a:t>
            </a:r>
            <a:r>
              <a:rPr lang="ja-JP" altLang="en-US" sz="1600" dirty="0" smtClean="0">
                <a:latin typeface="+mn-ea"/>
                <a:ea typeface="+mn-ea"/>
              </a:rPr>
              <a:t>、ことです。●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解決のポイントは、話は最後まで聞き、結論を急がない、です。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ja-JP" sz="1600" dirty="0" smtClean="0">
                <a:latin typeface="+mn-ea"/>
                <a:ea typeface="+mn-ea"/>
              </a:rPr>
              <a:t>仕事に追われていると、解決を急ぎ、</a:t>
            </a:r>
            <a:r>
              <a:rPr lang="ja-JP" altLang="en-US" sz="1600" dirty="0" smtClean="0">
                <a:latin typeface="+mn-ea"/>
                <a:ea typeface="+mn-ea"/>
              </a:rPr>
              <a:t>「</a:t>
            </a:r>
            <a:r>
              <a:rPr lang="ja-JP" altLang="ja-JP" sz="1600" dirty="0" smtClean="0">
                <a:latin typeface="+mn-ea"/>
                <a:ea typeface="+mn-ea"/>
              </a:rPr>
              <a:t>その場で結論を出そう</a:t>
            </a:r>
            <a:r>
              <a:rPr lang="ja-JP" altLang="en-US" sz="1600" dirty="0" smtClean="0">
                <a:latin typeface="+mn-ea"/>
                <a:ea typeface="+mn-ea"/>
              </a:rPr>
              <a:t>」「</a:t>
            </a:r>
            <a:r>
              <a:rPr lang="ja-JP" altLang="ja-JP" sz="1600" dirty="0" smtClean="0">
                <a:latin typeface="+mn-ea"/>
                <a:ea typeface="+mn-ea"/>
              </a:rPr>
              <a:t>納得させよう</a:t>
            </a:r>
            <a:r>
              <a:rPr lang="ja-JP" altLang="en-US" sz="1600" dirty="0" smtClean="0">
                <a:latin typeface="+mn-ea"/>
                <a:ea typeface="+mn-ea"/>
              </a:rPr>
              <a:t>」「</a:t>
            </a:r>
            <a:r>
              <a:rPr lang="ja-JP" altLang="ja-JP" sz="1600" dirty="0" smtClean="0">
                <a:latin typeface="+mn-ea"/>
                <a:ea typeface="+mn-ea"/>
              </a:rPr>
              <a:t>約束させよう</a:t>
            </a:r>
            <a:r>
              <a:rPr lang="ja-JP" altLang="en-US" sz="1600" dirty="0" smtClean="0">
                <a:latin typeface="+mn-ea"/>
                <a:ea typeface="+mn-ea"/>
              </a:rPr>
              <a:t>」</a:t>
            </a:r>
            <a:r>
              <a:rPr lang="ja-JP" altLang="ja-JP" sz="1600" dirty="0" smtClean="0">
                <a:latin typeface="+mn-ea"/>
                <a:ea typeface="+mn-ea"/>
              </a:rPr>
              <a:t>としたくなります。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ja-JP" sz="1600" dirty="0" smtClean="0">
                <a:latin typeface="+mn-ea"/>
                <a:ea typeface="+mn-ea"/>
              </a:rPr>
              <a:t>教員の</a:t>
            </a:r>
            <a:r>
              <a:rPr lang="ja-JP" altLang="en-US" sz="1600" dirty="0" smtClean="0">
                <a:latin typeface="+mn-ea"/>
                <a:ea typeface="+mn-ea"/>
              </a:rPr>
              <a:t>ペース</a:t>
            </a:r>
            <a:r>
              <a:rPr lang="ja-JP" altLang="ja-JP" sz="1600" dirty="0" smtClean="0">
                <a:latin typeface="+mn-ea"/>
                <a:ea typeface="+mn-ea"/>
              </a:rPr>
              <a:t>で聞かず、</a:t>
            </a:r>
            <a:r>
              <a:rPr lang="ja-JP" altLang="en-US" sz="1600" dirty="0" smtClean="0">
                <a:latin typeface="+mn-ea"/>
                <a:ea typeface="+mn-ea"/>
              </a:rPr>
              <a:t>●</a:t>
            </a:r>
            <a:r>
              <a:rPr lang="ja-JP" altLang="ja-JP" sz="1600" dirty="0" smtClean="0">
                <a:latin typeface="+mn-ea"/>
                <a:ea typeface="+mn-ea"/>
              </a:rPr>
              <a:t>相談者から出てくる考えを大切にします。</a:t>
            </a:r>
            <a:r>
              <a:rPr lang="ja-JP" altLang="en-US" sz="1600" dirty="0" smtClean="0">
                <a:latin typeface="+mn-ea"/>
                <a:ea typeface="+mn-ea"/>
              </a:rPr>
              <a:t>●</a:t>
            </a:r>
            <a:endParaRPr kumimoji="1" lang="ja-JP" altLang="en-US" sz="1600" dirty="0" smtClean="0">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２つ目の</a:t>
            </a:r>
            <a:r>
              <a:rPr kumimoji="1" lang="en-US" altLang="ja-JP" sz="1600" dirty="0" smtClean="0">
                <a:latin typeface="+mn-ea"/>
                <a:ea typeface="+mn-ea"/>
              </a:rPr>
              <a:t>『</a:t>
            </a:r>
            <a:r>
              <a:rPr kumimoji="1" lang="ja-JP" altLang="en-US" sz="1600" dirty="0" smtClean="0">
                <a:latin typeface="+mn-ea"/>
                <a:ea typeface="+mn-ea"/>
              </a:rPr>
              <a:t>チャンス相談</a:t>
            </a:r>
            <a:r>
              <a:rPr kumimoji="1" lang="en-US" altLang="ja-JP" sz="1600" dirty="0" smtClean="0">
                <a:latin typeface="+mn-ea"/>
                <a:ea typeface="+mn-ea"/>
              </a:rPr>
              <a:t>』</a:t>
            </a:r>
            <a:r>
              <a:rPr kumimoji="1" lang="ja-JP" altLang="en-US" sz="1600" dirty="0" smtClean="0">
                <a:latin typeface="+mn-ea"/>
                <a:ea typeface="+mn-ea"/>
              </a:rPr>
              <a:t>は、保護者の様子の変化や心の危機のサインを感じたときに、臨機応変に行う教育相談です。</a:t>
            </a:r>
            <a:endParaRPr kumimoji="1" lang="en-US" altLang="ja-JP" sz="1600" dirty="0" smtClean="0">
              <a:latin typeface="+mn-ea"/>
              <a:ea typeface="+mn-ea"/>
            </a:endParaRPr>
          </a:p>
          <a:p>
            <a:endParaRPr kumimoji="1" lang="en-US" altLang="ja-JP" sz="1600" dirty="0" smtClean="0">
              <a:latin typeface="+mn-ea"/>
              <a:ea typeface="+mn-ea"/>
            </a:endParaRPr>
          </a:p>
          <a:p>
            <a:pPr marL="712788" indent="-712788">
              <a:spcBef>
                <a:spcPts val="600"/>
              </a:spcBef>
            </a:pPr>
            <a:r>
              <a:rPr kumimoji="1" lang="ja-JP" altLang="en-US" sz="1600" dirty="0" smtClean="0">
                <a:latin typeface="+mn-ea"/>
              </a:rPr>
              <a:t>　不適応や心の危機のサインの例には、子どものお迎えによく遅れてくるようになった、子どものスモックや上靴が汚れたままである、孤立している　などがあります。●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a:t>
            </a:fld>
            <a:endParaRPr kumimoji="1" lang="ja-JP" altLang="en-US"/>
          </a:p>
        </p:txBody>
      </p:sp>
    </p:spTree>
    <p:extLst>
      <p:ext uri="{BB962C8B-B14F-4D97-AF65-F5344CB8AC3E}">
        <p14:creationId xmlns:p14="http://schemas.microsoft.com/office/powerpoint/2010/main" val="34017968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２つ目は、　</a:t>
            </a:r>
            <a:r>
              <a:rPr lang="ja-JP" altLang="ja-JP" sz="1600" dirty="0" smtClean="0">
                <a:latin typeface="+mn-ea"/>
                <a:ea typeface="+mn-ea"/>
              </a:rPr>
              <a:t>過度な説教や指導をしてしまう</a:t>
            </a:r>
            <a:r>
              <a:rPr lang="ja-JP" altLang="en-US" sz="1600" dirty="0" smtClean="0">
                <a:latin typeface="+mn-ea"/>
                <a:ea typeface="+mn-ea"/>
              </a:rPr>
              <a:t>、ことです。●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解決のポイントは、</a:t>
            </a:r>
            <a:r>
              <a:rPr lang="ja-JP" altLang="ja-JP" sz="1600" dirty="0" smtClean="0">
                <a:latin typeface="+mn-ea"/>
                <a:ea typeface="+mn-ea"/>
              </a:rPr>
              <a:t>相談者の気持ちを聞き出し、解決の手伝いを</a:t>
            </a:r>
            <a:r>
              <a:rPr lang="ja-JP" altLang="en-US" sz="1600" dirty="0" smtClean="0">
                <a:latin typeface="+mn-ea"/>
                <a:ea typeface="+mn-ea"/>
              </a:rPr>
              <a:t>する、です</a:t>
            </a:r>
            <a:r>
              <a:rPr lang="ja-JP" altLang="ja-JP" sz="1600" dirty="0" smtClean="0">
                <a:latin typeface="+mn-ea"/>
                <a:ea typeface="+mn-ea"/>
              </a:rPr>
              <a:t>。</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教員は、普段指導することが多いため、</a:t>
            </a:r>
            <a:r>
              <a:rPr lang="ja-JP" altLang="ja-JP" sz="1600" dirty="0" smtClean="0">
                <a:latin typeface="+mn-ea"/>
                <a:ea typeface="+mn-ea"/>
              </a:rPr>
              <a:t>相談者の話を聞かず、考えを押し付けたり、アドバイスをしたりすることがあります。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ja-JP" sz="1600" dirty="0" smtClean="0">
                <a:latin typeface="+mn-ea"/>
                <a:ea typeface="+mn-ea"/>
              </a:rPr>
              <a:t>問題を解決するのは相談者です。</a:t>
            </a:r>
            <a:r>
              <a:rPr lang="ja-JP" altLang="en-US" sz="1600" dirty="0" smtClean="0">
                <a:latin typeface="+mn-ea"/>
                <a:ea typeface="+mn-ea"/>
              </a:rPr>
              <a:t>相談者の気持ちを大事にして相談をすすめます。詳しくは</a:t>
            </a:r>
            <a:r>
              <a:rPr lang="en-US" altLang="ja-JP" sz="1600" dirty="0" smtClean="0">
                <a:latin typeface="+mn-ea"/>
                <a:ea typeface="+mn-ea"/>
              </a:rPr>
              <a:t>Q</a:t>
            </a:r>
            <a:r>
              <a:rPr lang="ja-JP" altLang="en-US" sz="1600" dirty="0" smtClean="0">
                <a:latin typeface="+mn-ea"/>
                <a:ea typeface="+mn-ea"/>
              </a:rPr>
              <a:t>６を見てください。●</a:t>
            </a:r>
            <a:endParaRPr kumimoji="1" lang="ja-JP" altLang="en-US" sz="1600"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71</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３つ目は、</a:t>
            </a:r>
            <a:r>
              <a:rPr lang="ja-JP" altLang="ja-JP" sz="1600" dirty="0" smtClean="0">
                <a:latin typeface="+mn-ea"/>
                <a:ea typeface="+mn-ea"/>
              </a:rPr>
              <a:t>学級担任一人で抱え込んでしまう</a:t>
            </a:r>
            <a:r>
              <a:rPr lang="ja-JP" altLang="en-US" sz="1600" dirty="0" smtClean="0">
                <a:latin typeface="+mn-ea"/>
                <a:ea typeface="+mn-ea"/>
              </a:rPr>
              <a:t>、です。</a:t>
            </a:r>
            <a:endParaRPr lang="en-US" altLang="ja-JP" sz="1600" dirty="0" smtClean="0">
              <a:latin typeface="+mn-ea"/>
              <a:ea typeface="+mn-ea"/>
            </a:endParaRPr>
          </a:p>
          <a:p>
            <a:endParaRPr lang="en-US" altLang="ja-JP" sz="1600" dirty="0" smtClean="0">
              <a:latin typeface="+mn-ea"/>
              <a:ea typeface="+mn-ea"/>
            </a:endParaRPr>
          </a:p>
          <a:p>
            <a:r>
              <a:rPr lang="ja-JP" altLang="en-US" sz="1600" dirty="0" smtClean="0">
                <a:latin typeface="+mn-ea"/>
                <a:ea typeface="+mn-ea"/>
              </a:rPr>
              <a:t>　</a:t>
            </a:r>
            <a:r>
              <a:rPr lang="ja-JP" altLang="ja-JP" sz="1600" dirty="0" smtClean="0">
                <a:latin typeface="+mn-ea"/>
                <a:ea typeface="+mn-ea"/>
              </a:rPr>
              <a:t>学級の問題を学級担任が抱え込み、解決しきれなくて問題が深刻化することがあります。</a:t>
            </a:r>
            <a:r>
              <a:rPr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72</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解決のポイントは、</a:t>
            </a:r>
            <a:r>
              <a:rPr lang="ja-JP" altLang="ja-JP" sz="1600" dirty="0" smtClean="0">
                <a:latin typeface="+mn-ea"/>
                <a:ea typeface="+mn-ea"/>
              </a:rPr>
              <a:t>問題の大小に</a:t>
            </a:r>
            <a:r>
              <a:rPr lang="ja-JP" altLang="en-US" sz="1600" dirty="0" smtClean="0">
                <a:latin typeface="+mn-ea"/>
                <a:ea typeface="+mn-ea"/>
              </a:rPr>
              <a:t>かか</a:t>
            </a:r>
            <a:r>
              <a:rPr lang="ja-JP" altLang="ja-JP" sz="1600" dirty="0" smtClean="0">
                <a:latin typeface="+mn-ea"/>
                <a:ea typeface="+mn-ea"/>
              </a:rPr>
              <a:t>わらず</a:t>
            </a:r>
            <a:r>
              <a:rPr lang="ja-JP" altLang="en-US" sz="1600" dirty="0" smtClean="0">
                <a:latin typeface="+mn-ea"/>
                <a:ea typeface="+mn-ea"/>
              </a:rPr>
              <a:t>、組織的に対応する、です。</a:t>
            </a:r>
            <a:endParaRPr lang="en-US" altLang="ja-JP" sz="1600" dirty="0" smtClean="0">
              <a:latin typeface="+mn-ea"/>
              <a:ea typeface="+mn-ea"/>
            </a:endParaRPr>
          </a:p>
          <a:p>
            <a:endParaRPr lang="en-US" altLang="ja-JP" sz="1600" dirty="0" smtClean="0">
              <a:latin typeface="+mn-ea"/>
              <a:ea typeface="+mn-ea"/>
            </a:endParaRPr>
          </a:p>
          <a:p>
            <a:r>
              <a:rPr lang="ja-JP" altLang="en-US" sz="1600" dirty="0" smtClean="0">
                <a:latin typeface="+mn-ea"/>
                <a:ea typeface="+mn-ea"/>
              </a:rPr>
              <a:t>　●</a:t>
            </a:r>
            <a:r>
              <a:rPr lang="ja-JP" altLang="ja-JP" sz="1600" dirty="0" smtClean="0">
                <a:latin typeface="+mn-ea"/>
                <a:ea typeface="+mn-ea"/>
              </a:rPr>
              <a:t>学級担任だけで問題を抱え込</a:t>
            </a:r>
            <a:r>
              <a:rPr lang="ja-JP" altLang="en-US" sz="1600" dirty="0" smtClean="0">
                <a:latin typeface="+mn-ea"/>
                <a:ea typeface="+mn-ea"/>
              </a:rPr>
              <a:t>まないように、他の先生に、相談しましょう</a:t>
            </a:r>
            <a:r>
              <a:rPr lang="ja-JP" altLang="ja-JP" sz="1600" dirty="0" smtClean="0">
                <a:latin typeface="+mn-ea"/>
                <a:ea typeface="+mn-ea"/>
              </a:rPr>
              <a:t>。</a:t>
            </a:r>
            <a:r>
              <a:rPr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73</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４つ目は、</a:t>
            </a:r>
            <a:r>
              <a:rPr lang="ja-JP" altLang="ja-JP" sz="1600" dirty="0" smtClean="0">
                <a:latin typeface="+mn-ea"/>
                <a:ea typeface="+mn-ea"/>
              </a:rPr>
              <a:t>保護者の気持ちに</a:t>
            </a:r>
            <a:r>
              <a:rPr lang="ja-JP" altLang="en-US" sz="1600" dirty="0" smtClean="0">
                <a:latin typeface="+mn-ea"/>
                <a:ea typeface="+mn-ea"/>
              </a:rPr>
              <a:t>気付き</a:t>
            </a:r>
            <a:r>
              <a:rPr lang="ja-JP" altLang="ja-JP" sz="1600" dirty="0" smtClean="0">
                <a:latin typeface="+mn-ea"/>
                <a:ea typeface="+mn-ea"/>
              </a:rPr>
              <a:t>にくい</a:t>
            </a:r>
            <a:r>
              <a:rPr lang="ja-JP" altLang="en-US" sz="1600" dirty="0" smtClean="0">
                <a:latin typeface="+mn-ea"/>
                <a:ea typeface="+mn-ea"/>
              </a:rPr>
              <a:t>、です。●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74</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解決のポイントは、保護者との視点の違いを考慮しながら、着地点を探る、です。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教員は普段クラス全体を見ながら、グループや個人への支援をしています。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それに対して、保護者は、自分の子どもだけを見がちです。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この視点の違いから、保護者の意見とのずれが生じる場合があります。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保護者との視点の違いを考慮し、保護者の気持ちに寄り添いながら話を聞きます。●</a:t>
            </a:r>
            <a:endParaRPr kumimoji="1" lang="ja-JP" altLang="en-US" sz="1600" dirty="0" smtClean="0">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５つ目は、相談の内容を勝手に第三者に話してしまう、です。●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76</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　解決のポイントは、相談内容を許可なく第三者に話さない、ことです。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相談した内容を相談者の許可なく第三者に話し、それが相談者に伝わると、教員への信頼を失います。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相談の終わりには、相談内容を振り返り、●幼稚園で共有していい情報と、共有しない情報を相談者と確認します。</a:t>
            </a:r>
            <a:r>
              <a:rPr kumimoji="1" lang="ja-JP" altLang="en-US" sz="160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solidFill>
                <a:schemeClr val="bg1"/>
              </a:solidFill>
              <a:latin typeface="HG丸ｺﾞｼｯｸM-PRO" pitchFamily="50" charset="-128"/>
              <a:ea typeface="HG丸ｺﾞｼｯｸM-PRO"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77</a:t>
            </a:fld>
            <a:endParaRPr kumimoji="1"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bg1"/>
                </a:solidFill>
                <a:latin typeface="+mn-ea"/>
                <a:ea typeface="+mn-ea"/>
              </a:rPr>
              <a:t>Ｑ９  教育相談には、</a:t>
            </a:r>
            <a:r>
              <a:rPr lang="en-US" altLang="ja-JP" sz="1600" dirty="0" smtClean="0">
                <a:solidFill>
                  <a:schemeClr val="bg1"/>
                </a:solidFill>
                <a:latin typeface="+mn-ea"/>
                <a:ea typeface="+mn-ea"/>
              </a:rPr>
              <a:t>Q</a:t>
            </a:r>
            <a:r>
              <a:rPr lang="ja-JP" altLang="en-US" sz="1600" dirty="0" smtClean="0">
                <a:solidFill>
                  <a:schemeClr val="bg1"/>
                </a:solidFill>
                <a:latin typeface="+mn-ea"/>
                <a:ea typeface="+mn-ea"/>
              </a:rPr>
              <a:t>４～</a:t>
            </a:r>
            <a:r>
              <a:rPr lang="en-US" altLang="ja-JP" sz="1600" dirty="0" smtClean="0">
                <a:solidFill>
                  <a:schemeClr val="bg1"/>
                </a:solidFill>
                <a:latin typeface="+mn-ea"/>
                <a:ea typeface="+mn-ea"/>
              </a:rPr>
              <a:t>Q</a:t>
            </a:r>
            <a:r>
              <a:rPr lang="ja-JP" altLang="en-US" sz="1600" dirty="0" smtClean="0">
                <a:solidFill>
                  <a:schemeClr val="bg1"/>
                </a:solidFill>
                <a:latin typeface="+mn-ea"/>
                <a:ea typeface="+mn-ea"/>
              </a:rPr>
              <a:t>８以外にどのような技法がありますか？●</a:t>
            </a: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78</a:t>
            </a:fld>
            <a:endParaRPr kumimoji="1" lang="ja-JP"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kern="1200" dirty="0" smtClean="0">
                <a:solidFill>
                  <a:schemeClr val="tx1"/>
                </a:solidFill>
                <a:latin typeface="+mn-lt"/>
                <a:ea typeface="+mn-ea"/>
                <a:cs typeface="+mn-cs"/>
              </a:rPr>
              <a:t>　</a:t>
            </a:r>
            <a:r>
              <a:rPr kumimoji="1" lang="ja-JP" altLang="ja-JP" sz="1600" kern="1200" dirty="0" smtClean="0">
                <a:solidFill>
                  <a:schemeClr val="tx1"/>
                </a:solidFill>
                <a:latin typeface="+mn-lt"/>
                <a:ea typeface="+mn-ea"/>
                <a:cs typeface="+mn-cs"/>
              </a:rPr>
              <a:t>ここでは教育相談の手法の一つ、解決志向ブリーフセラピーの中から、４つの技法を紹介します。</a:t>
            </a:r>
            <a:r>
              <a:rPr kumimoji="1" lang="ja-JP" altLang="en-US" sz="1600" kern="1200" dirty="0" smtClean="0">
                <a:solidFill>
                  <a:schemeClr val="tx1"/>
                </a:solidFill>
                <a:latin typeface="+mn-lt"/>
                <a:ea typeface="+mn-ea"/>
                <a:cs typeface="+mn-cs"/>
              </a:rPr>
              <a:t>●</a:t>
            </a:r>
            <a:endParaRPr kumimoji="1" lang="ja-JP" altLang="en-US" sz="1600"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79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３つ目の</a:t>
            </a:r>
            <a:r>
              <a:rPr kumimoji="1" lang="en-US" altLang="ja-JP" sz="1600" dirty="0" smtClean="0">
                <a:latin typeface="+mn-ea"/>
                <a:ea typeface="+mn-ea"/>
              </a:rPr>
              <a:t>『</a:t>
            </a:r>
            <a:r>
              <a:rPr kumimoji="1" lang="ja-JP" altLang="en-US" sz="1600" dirty="0" smtClean="0">
                <a:latin typeface="+mn-ea"/>
                <a:ea typeface="+mn-ea"/>
              </a:rPr>
              <a:t>定期相談</a:t>
            </a:r>
            <a:r>
              <a:rPr kumimoji="1" lang="en-US" altLang="ja-JP" sz="1600" dirty="0" smtClean="0">
                <a:latin typeface="+mn-ea"/>
                <a:ea typeface="+mn-ea"/>
              </a:rPr>
              <a:t>』</a:t>
            </a:r>
            <a:r>
              <a:rPr kumimoji="1" lang="ja-JP" altLang="en-US" sz="1600" smtClean="0">
                <a:latin typeface="+mn-ea"/>
                <a:ea typeface="+mn-ea"/>
              </a:rPr>
              <a:t>は、保護者</a:t>
            </a:r>
            <a:r>
              <a:rPr kumimoji="1" lang="ja-JP" altLang="en-US" sz="1600" dirty="0" smtClean="0">
                <a:latin typeface="+mn-ea"/>
                <a:ea typeface="+mn-ea"/>
              </a:rPr>
              <a:t>全員を対象に、できるだけ相談の時間を均等に行う教育相談です。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教育相談をする中で気になった子どもをもつ保護者には、改めて別の機会に呼出し相談を提案します。●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a:t>
            </a:fld>
            <a:endParaRPr kumimoji="1" lang="ja-JP" altLang="en-US"/>
          </a:p>
        </p:txBody>
      </p:sp>
    </p:spTree>
    <p:extLst>
      <p:ext uri="{BB962C8B-B14F-4D97-AF65-F5344CB8AC3E}">
        <p14:creationId xmlns:p14="http://schemas.microsoft.com/office/powerpoint/2010/main" val="39065641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一つ目の技法は、コンプリメントです。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コンプリメントは、『褒め言葉』『丁寧なあいさつ』という意味があります。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「よく、</a:t>
            </a:r>
            <a:r>
              <a:rPr lang="ja-JP" altLang="en-US" sz="1600" dirty="0" smtClean="0">
                <a:latin typeface="+mn-ea"/>
                <a:ea typeface="+mn-ea"/>
              </a:rPr>
              <a:t>頑張ってこられましたね」や「お子さんのことを考えられてますね」など、相談者を</a:t>
            </a:r>
            <a:r>
              <a:rPr lang="ja-JP" altLang="en-US" sz="1600" u="none" dirty="0" smtClean="0">
                <a:solidFill>
                  <a:schemeClr val="tx1"/>
                </a:solidFill>
                <a:latin typeface="+mn-ea"/>
                <a:ea typeface="+mn-ea"/>
              </a:rPr>
              <a:t>褒めたりねぎらったり</a:t>
            </a:r>
            <a:r>
              <a:rPr lang="ja-JP" altLang="en-US" sz="1600" dirty="0" smtClean="0">
                <a:solidFill>
                  <a:schemeClr val="tx1"/>
                </a:solidFill>
                <a:latin typeface="+mn-ea"/>
                <a:ea typeface="+mn-ea"/>
              </a:rPr>
              <a:t>する言葉掛けにより、●相談者を心理的に元気にすることができます。●</a:t>
            </a:r>
            <a:endParaRPr kumimoji="1" lang="ja-JP" altLang="en-US" sz="1600" dirty="0" smtClean="0">
              <a:solidFill>
                <a:schemeClr val="tx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80</a:t>
            </a:fld>
            <a:endParaRPr kumimoji="1" lang="ja-JP"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２つ目の技法は</a:t>
            </a:r>
            <a:r>
              <a:rPr lang="en-US" altLang="ja-JP" sz="1600" dirty="0" smtClean="0">
                <a:latin typeface="+mn-ea"/>
                <a:ea typeface="+mn-ea"/>
              </a:rPr>
              <a:t>『</a:t>
            </a:r>
            <a:r>
              <a:rPr lang="ja-JP" altLang="en-US" sz="1600" dirty="0" smtClean="0">
                <a:latin typeface="+mn-ea"/>
                <a:ea typeface="+mn-ea"/>
              </a:rPr>
              <a:t>例外探し</a:t>
            </a:r>
            <a:r>
              <a:rPr lang="en-US" altLang="ja-JP" sz="1600" dirty="0" smtClean="0">
                <a:latin typeface="+mn-ea"/>
                <a:ea typeface="+mn-ea"/>
              </a:rPr>
              <a:t>』</a:t>
            </a:r>
            <a:r>
              <a:rPr lang="ja-JP" altLang="en-US" sz="1600" dirty="0" smtClean="0">
                <a:latin typeface="+mn-ea"/>
                <a:ea typeface="+mn-ea"/>
              </a:rPr>
              <a:t>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「昨日は、久しぶりに幼稚園に行ったんですね。昨日は、普段と何か違うことがあったのですか。」など、</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n-ea"/>
                <a:ea typeface="+mn-ea"/>
              </a:rPr>
              <a:t>問題が起こらないときやうまくやれたときなど、プラスの</a:t>
            </a:r>
            <a:r>
              <a:rPr lang="en-US" altLang="ja-JP" sz="1600" dirty="0" smtClean="0">
                <a:solidFill>
                  <a:schemeClr val="tx1"/>
                </a:solidFill>
                <a:latin typeface="+mn-ea"/>
                <a:ea typeface="+mn-ea"/>
              </a:rPr>
              <a:t>『</a:t>
            </a:r>
            <a:r>
              <a:rPr lang="ja-JP" altLang="en-US" sz="1600" dirty="0" smtClean="0">
                <a:solidFill>
                  <a:schemeClr val="tx1"/>
                </a:solidFill>
                <a:latin typeface="+mn-ea"/>
                <a:ea typeface="+mn-ea"/>
              </a:rPr>
              <a:t>例外</a:t>
            </a:r>
            <a:r>
              <a:rPr lang="en-US" altLang="ja-JP" sz="1600" dirty="0" smtClean="0">
                <a:solidFill>
                  <a:schemeClr val="tx1"/>
                </a:solidFill>
                <a:latin typeface="+mn-ea"/>
                <a:ea typeface="+mn-ea"/>
              </a:rPr>
              <a:t>』</a:t>
            </a:r>
            <a:r>
              <a:rPr lang="ja-JP" altLang="en-US" sz="1600" dirty="0" smtClean="0">
                <a:solidFill>
                  <a:schemeClr val="tx1"/>
                </a:solidFill>
                <a:latin typeface="+mn-ea"/>
                <a:ea typeface="+mn-ea"/>
              </a:rPr>
              <a:t>を探すことで、●気が付かなかったよい点に気付かせることができます。●</a:t>
            </a:r>
            <a:endParaRPr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n-ea"/>
                <a:ea typeface="+mn-ea"/>
              </a:rPr>
              <a:t>その例外を継続することで、よい変化が起きやすくなっていきます。</a:t>
            </a: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81</a:t>
            </a:fld>
            <a:endParaRPr kumimoji="1" lang="ja-JP"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３つ目の技法は、</a:t>
            </a:r>
            <a:r>
              <a:rPr lang="ja-JP" altLang="en-US" sz="1600" dirty="0" smtClean="0">
                <a:latin typeface="+mn-ea"/>
                <a:ea typeface="+mn-ea"/>
              </a:rPr>
              <a:t>スケーリング・クエスチョンです。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1619250" indent="-1619250"/>
            <a:r>
              <a:rPr lang="ja-JP" altLang="en-US" sz="1600" dirty="0" smtClean="0">
                <a:latin typeface="HG丸ｺﾞｼｯｸM-PRO" pitchFamily="50" charset="-128"/>
                <a:ea typeface="HG丸ｺﾞｼｯｸM-PRO" pitchFamily="50" charset="-128"/>
              </a:rPr>
              <a:t>　答えにくい話題に１～</a:t>
            </a:r>
            <a:r>
              <a:rPr lang="en-US" altLang="ja-JP" sz="1600" dirty="0" smtClean="0">
                <a:latin typeface="HG丸ｺﾞｼｯｸM-PRO" pitchFamily="50" charset="-128"/>
                <a:ea typeface="HG丸ｺﾞｼｯｸM-PRO" pitchFamily="50" charset="-128"/>
              </a:rPr>
              <a:t>10</a:t>
            </a:r>
            <a:r>
              <a:rPr lang="ja-JP" altLang="en-US" sz="1600" dirty="0" smtClean="0">
                <a:latin typeface="HG丸ｺﾞｼｯｸM-PRO" pitchFamily="50" charset="-128"/>
                <a:ea typeface="HG丸ｺﾞｼｯｸM-PRO" pitchFamily="50" charset="-128"/>
              </a:rPr>
              <a:t>の数字で答えてもらうことにより、</a:t>
            </a:r>
            <a:endParaRPr lang="en-US" altLang="ja-JP" sz="1600" dirty="0" smtClean="0">
              <a:latin typeface="HG丸ｺﾞｼｯｸM-PRO" pitchFamily="50" charset="-128"/>
              <a:ea typeface="HG丸ｺﾞｼｯｸM-PRO" pitchFamily="50" charset="-128"/>
            </a:endParaRPr>
          </a:p>
          <a:p>
            <a:pPr marL="1619250" indent="-1619250"/>
            <a:r>
              <a:rPr lang="ja-JP" altLang="en-US" sz="1600" dirty="0" smtClean="0">
                <a:solidFill>
                  <a:schemeClr val="tx1"/>
                </a:solidFill>
                <a:latin typeface="HG丸ｺﾞｼｯｸM-PRO" pitchFamily="50" charset="-128"/>
                <a:ea typeface="HG丸ｺﾞｼｯｸM-PRO" pitchFamily="50" charset="-128"/>
              </a:rPr>
              <a:t>●心情や行動の曖昧で複雑な側面を分かりやすくします。例えば、</a:t>
            </a:r>
            <a:r>
              <a:rPr lang="ja-JP" altLang="en-US" sz="1600" dirty="0" smtClean="0">
                <a:solidFill>
                  <a:schemeClr val="tx1"/>
                </a:solidFill>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82</a:t>
            </a:fld>
            <a:endParaRPr kumimoji="1" lang="ja-JP"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nSpc>
                <a:spcPct val="150000"/>
              </a:lnSpc>
            </a:pPr>
            <a:r>
              <a:rPr lang="ja-JP" altLang="en-US" sz="1600" dirty="0" smtClean="0">
                <a:latin typeface="HG丸ｺﾞｼｯｸM-PRO" pitchFamily="50" charset="-128"/>
                <a:ea typeface="HG丸ｺﾞｼｯｸM-PRO" pitchFamily="50" charset="-128"/>
              </a:rPr>
              <a:t>　不登園傾向の子どもとの相談の場面です。</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latin typeface="HG丸ｺﾞｼｯｸM-PRO" pitchFamily="50" charset="-128"/>
                <a:ea typeface="HG丸ｺﾞｼｯｸM-PRO" pitchFamily="50" charset="-128"/>
              </a:rPr>
              <a:t>　「お子さんが幼稚園に行きたい気持ちについて、最低を１、最高を</a:t>
            </a:r>
            <a:r>
              <a:rPr lang="en-US" altLang="ja-JP" sz="1600" dirty="0" smtClean="0">
                <a:latin typeface="HG丸ｺﾞｼｯｸM-PRO" pitchFamily="50" charset="-128"/>
                <a:ea typeface="HG丸ｺﾞｼｯｸM-PRO" pitchFamily="50" charset="-128"/>
              </a:rPr>
              <a:t>10</a:t>
            </a:r>
            <a:r>
              <a:rPr lang="ja-JP" altLang="en-US" sz="1600" dirty="0" smtClean="0">
                <a:latin typeface="HG丸ｺﾞｼｯｸM-PRO" pitchFamily="50" charset="-128"/>
                <a:ea typeface="HG丸ｺﾞｼｯｸM-PRO" pitchFamily="50" charset="-128"/>
              </a:rPr>
              <a:t>とすると、今は幾つくらいだと思われますか？」</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latin typeface="HG丸ｺﾞｼｯｸM-PRO" pitchFamily="50" charset="-128"/>
                <a:ea typeface="HG丸ｺﾞｼｯｸM-PRO" pitchFamily="50" charset="-128"/>
              </a:rPr>
              <a:t>　「３ぐらいだと思います。」</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solidFill>
                  <a:schemeClr val="tx1"/>
                </a:solidFill>
                <a:latin typeface="+mn-ea"/>
                <a:ea typeface="+mn-ea"/>
              </a:rPr>
              <a:t>など、●今の状況を確認したり●</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83</a:t>
            </a:fld>
            <a:endParaRPr kumimoji="1" lang="ja-JP"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HG丸ｺﾞｼｯｸM-PRO" pitchFamily="50" charset="-128"/>
                <a:ea typeface="HG丸ｺﾞｼｯｸM-PRO" pitchFamily="50" charset="-128"/>
              </a:rPr>
              <a:t>　「じゃあ、３が</a:t>
            </a:r>
            <a:r>
              <a:rPr lang="ja-JP" altLang="ja-JP" sz="1600" dirty="0" smtClean="0">
                <a:latin typeface="HG丸ｺﾞｼｯｸM-PRO" pitchFamily="50" charset="-128"/>
                <a:ea typeface="HG丸ｺﾞｼｯｸM-PRO" pitchFamily="50" charset="-128"/>
              </a:rPr>
              <a:t>４に</a:t>
            </a:r>
            <a:r>
              <a:rPr lang="ja-JP" altLang="en-US" sz="1600" dirty="0" smtClean="0">
                <a:latin typeface="HG丸ｺﾞｼｯｸM-PRO" pitchFamily="50" charset="-128"/>
                <a:ea typeface="HG丸ｺﾞｼｯｸM-PRO" pitchFamily="50" charset="-128"/>
              </a:rPr>
              <a:t>なると</a:t>
            </a:r>
            <a:r>
              <a:rPr lang="ja-JP" altLang="ja-JP" sz="1600" dirty="0" smtClean="0">
                <a:latin typeface="HG丸ｺﾞｼｯｸM-PRO" pitchFamily="50" charset="-128"/>
                <a:ea typeface="HG丸ｺﾞｼｯｸM-PRO" pitchFamily="50" charset="-128"/>
              </a:rPr>
              <a:t>、今と</a:t>
            </a:r>
            <a:r>
              <a:rPr lang="ja-JP" altLang="en-US" sz="1600" dirty="0" smtClean="0">
                <a:latin typeface="HG丸ｺﾞｼｯｸM-PRO" pitchFamily="50" charset="-128"/>
                <a:ea typeface="HG丸ｺﾞｼｯｸM-PRO" pitchFamily="50" charset="-128"/>
              </a:rPr>
              <a:t>何が</a:t>
            </a:r>
            <a:r>
              <a:rPr lang="ja-JP" altLang="ja-JP" sz="1600" dirty="0" smtClean="0">
                <a:latin typeface="HG丸ｺﾞｼｯｸM-PRO" pitchFamily="50" charset="-128"/>
                <a:ea typeface="HG丸ｺﾞｼｯｸM-PRO" pitchFamily="50" charset="-128"/>
              </a:rPr>
              <a:t>どう</a:t>
            </a:r>
            <a:r>
              <a:rPr lang="ja-JP" altLang="en-US" sz="1600" dirty="0" smtClean="0">
                <a:latin typeface="HG丸ｺﾞｼｯｸM-PRO" pitchFamily="50" charset="-128"/>
                <a:ea typeface="HG丸ｺﾞｼｯｸM-PRO" pitchFamily="50" charset="-128"/>
              </a:rPr>
              <a:t>違っていると思いますか？</a:t>
            </a:r>
            <a:r>
              <a:rPr lang="ja-JP" altLang="en-US" sz="1600" dirty="0" smtClean="0">
                <a:latin typeface="+mn-ea"/>
                <a:ea typeface="+mn-ea"/>
              </a:rPr>
              <a:t>」</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en-US" sz="1600" dirty="0" smtClean="0">
                <a:latin typeface="HG丸ｺﾞｼｯｸM-PRO" pitchFamily="50" charset="-128"/>
                <a:ea typeface="HG丸ｺﾞｼｯｸM-PRO" pitchFamily="50" charset="-128"/>
              </a:rPr>
              <a:t>今は、私が教室まで連れて行ってますが、友達と教室に行く･･･でしょうか</a:t>
            </a:r>
            <a:r>
              <a:rPr lang="ja-JP" altLang="ja-JP" sz="1600" dirty="0" smtClean="0">
                <a:latin typeface="HG丸ｺﾞｼｯｸM-PRO" pitchFamily="50" charset="-128"/>
                <a:ea typeface="HG丸ｺﾞｼｯｸM-PRO" pitchFamily="50" charset="-128"/>
              </a:rPr>
              <a:t>。</a:t>
            </a:r>
            <a:r>
              <a:rPr lang="ja-JP" altLang="en-US" sz="1600" dirty="0" smtClean="0">
                <a:latin typeface="+mn-ea"/>
                <a:ea typeface="+mn-ea"/>
              </a:rPr>
              <a:t>」</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n-ea"/>
                <a:ea typeface="+mn-ea"/>
              </a:rPr>
              <a:t>など、●できそうな方法について考えていくときのヒントに用いることができます。●</a:t>
            </a:r>
            <a:endParaRPr kumimoji="1" lang="ja-JP" altLang="en-US" sz="1600" dirty="0" smtClean="0">
              <a:solidFill>
                <a:schemeClr val="tx1"/>
              </a:solidFill>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84</a:t>
            </a:fld>
            <a:endParaRPr kumimoji="1" lang="ja-JP"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４つ目の技法は、コーピング</a:t>
            </a:r>
            <a:r>
              <a:rPr lang="ja-JP" altLang="en-US" sz="1600" dirty="0" smtClean="0">
                <a:latin typeface="+mn-ea"/>
                <a:ea typeface="+mn-ea"/>
              </a:rPr>
              <a:t>・クエスチョンです。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1619250" indent="-1619250"/>
            <a:r>
              <a:rPr lang="ja-JP" altLang="en-US" sz="1600" dirty="0" smtClean="0">
                <a:solidFill>
                  <a:schemeClr val="tx1"/>
                </a:solidFill>
                <a:latin typeface="HG丸ｺﾞｼｯｸM-PRO" pitchFamily="50" charset="-128"/>
                <a:ea typeface="HG丸ｺﾞｼｯｸM-PRO" pitchFamily="50" charset="-128"/>
              </a:rPr>
              <a:t>　困難な状況への対処の仕方を教えてもらいます。</a:t>
            </a:r>
            <a:endParaRPr lang="en-US" altLang="ja-JP" sz="1600" dirty="0" smtClean="0">
              <a:solidFill>
                <a:schemeClr val="tx1"/>
              </a:solidFill>
              <a:latin typeface="HG丸ｺﾞｼｯｸM-PRO" pitchFamily="50" charset="-128"/>
              <a:ea typeface="HG丸ｺﾞｼｯｸM-PRO" pitchFamily="50" charset="-128"/>
            </a:endParaRPr>
          </a:p>
          <a:p>
            <a:pPr marL="1619250" indent="-1619250"/>
            <a:r>
              <a:rPr lang="ja-JP" altLang="en-US" sz="1600" dirty="0" smtClean="0">
                <a:solidFill>
                  <a:schemeClr val="tx1"/>
                </a:solidFill>
                <a:latin typeface="HG丸ｺﾞｼｯｸM-PRO" pitchFamily="50" charset="-128"/>
                <a:ea typeface="HG丸ｺﾞｼｯｸM-PRO" pitchFamily="50" charset="-128"/>
              </a:rPr>
              <a:t>　●困難な状況から、切り抜けるためにしている方法に目を向けさせます。例えば、</a:t>
            </a:r>
            <a:r>
              <a:rPr lang="ja-JP" altLang="en-US" sz="1600" dirty="0" smtClean="0">
                <a:solidFill>
                  <a:schemeClr val="tx1"/>
                </a:solidFill>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85</a:t>
            </a:fld>
            <a:endParaRPr kumimoji="1" lang="ja-JP"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HG丸ｺﾞｼｯｸM-PRO" pitchFamily="50" charset="-128"/>
                <a:ea typeface="HG丸ｺﾞｼｯｸM-PRO" pitchFamily="50" charset="-128"/>
              </a:rPr>
              <a:t>　不登園傾向で、母親と離れるときに毎日涙ぐむ子どもの保護者との相談場面です。</a:t>
            </a:r>
            <a:endParaRPr lang="en-US" altLang="ja-JP" sz="16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　「毎日大変ですね。朝はどんな様子ですか？」</a:t>
            </a:r>
          </a:p>
          <a:p>
            <a:r>
              <a:rPr lang="ja-JP" altLang="en-US" sz="1600" dirty="0" smtClean="0">
                <a:latin typeface="HG丸ｺﾞｼｯｸM-PRO" pitchFamily="50" charset="-128"/>
                <a:ea typeface="HG丸ｺﾞｼｯｸM-PRO" pitchFamily="50" charset="-128"/>
              </a:rPr>
              <a:t>　「しんどいです。</a:t>
            </a:r>
            <a:r>
              <a:rPr lang="en-US" altLang="ja-JP" sz="1600" dirty="0" smtClean="0">
                <a:latin typeface="HG丸ｺﾞｼｯｸM-PRO" pitchFamily="50" charset="-128"/>
                <a:ea typeface="HG丸ｺﾞｼｯｸM-PRO" pitchFamily="50" charset="-128"/>
              </a:rPr>
              <a:t>]</a:t>
            </a:r>
          </a:p>
          <a:p>
            <a:r>
              <a:rPr lang="ja-JP" altLang="en-US" sz="1600" dirty="0" smtClean="0">
                <a:latin typeface="HG丸ｺﾞｼｯｸM-PRO" pitchFamily="50" charset="-128"/>
                <a:ea typeface="HG丸ｺﾞｼｯｸM-PRO" pitchFamily="50" charset="-128"/>
              </a:rPr>
              <a:t>　「そんな状況の中で、どうやって幼稚園に連れて来ることができたのですか。」</a:t>
            </a:r>
          </a:p>
          <a:p>
            <a:r>
              <a:rPr lang="ja-JP" altLang="en-US" sz="1600" dirty="0" smtClean="0">
                <a:latin typeface="HG丸ｺﾞｼｯｸM-PRO" pitchFamily="50" charset="-128"/>
                <a:ea typeface="HG丸ｺﾞｼｯｸM-PRO" pitchFamily="50" charset="-128"/>
              </a:rPr>
              <a:t>　「玄関を出るまでは、夫が一緒に準備をしてくれました。」</a:t>
            </a:r>
          </a:p>
          <a:p>
            <a:r>
              <a:rPr lang="ja-JP" altLang="en-US" sz="1600" dirty="0" smtClean="0">
                <a:latin typeface="+mn-ea"/>
                <a:ea typeface="+mn-ea"/>
              </a:rPr>
              <a:t>など、●</a:t>
            </a:r>
            <a:r>
              <a:rPr lang="ja-JP" altLang="en-US" sz="1600" dirty="0" smtClean="0">
                <a:solidFill>
                  <a:schemeClr val="tx1"/>
                </a:solidFill>
                <a:latin typeface="+mn-ea"/>
                <a:ea typeface="+mn-ea"/>
              </a:rPr>
              <a:t>相談者の見付けた有効な方法を尊重し、発展的な対処方法を考えるときに用います。●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86</a:t>
            </a:fld>
            <a:endParaRPr kumimoji="1" lang="ja-JP"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ここで、紹介した４つの技法の活用例を見てみます。</a:t>
            </a:r>
            <a:endParaRPr kumimoji="1" lang="en-US" altLang="ja-JP" dirty="0" smtClean="0"/>
          </a:p>
          <a:p>
            <a:endParaRPr kumimoji="1" lang="en-US" altLang="ja-JP" dirty="0" smtClean="0"/>
          </a:p>
          <a:p>
            <a:r>
              <a:rPr kumimoji="1" lang="ja-JP" altLang="en-US" dirty="0" smtClean="0"/>
              <a:t>　まず、相談に来たことについてねぎらいの言葉（コンプリメント）を掛け、スケーリング・クエスチョンで抱えている問題のレベルを確認します。その際、傾聴の技法や視点を変えるリフレーミングを取り入れると効果的です。</a:t>
            </a:r>
            <a:endParaRPr kumimoji="1" lang="en-US" altLang="ja-JP" dirty="0" smtClean="0"/>
          </a:p>
          <a:p>
            <a:endParaRPr kumimoji="1" lang="en-US" altLang="ja-JP" dirty="0" smtClean="0"/>
          </a:p>
          <a:p>
            <a:r>
              <a:rPr kumimoji="1" lang="ja-JP" altLang="en-US" dirty="0" smtClean="0"/>
              <a:t>　次に、今現在、うまくいっている事やそのためにしている事を「例外探し」や「コーピング・クエスチョン」で聞いたり、状況の変化を「スケーリング・クエスチョン」で確認したりします。必要があれば、「コンプリメント」を適宜入れ、相談者が抱える問題の解決への意欲を高めていきます。</a:t>
            </a:r>
            <a:endParaRPr kumimoji="1" lang="en-US" altLang="ja-JP" dirty="0" smtClean="0"/>
          </a:p>
          <a:p>
            <a:endParaRPr kumimoji="1" lang="en-US" altLang="ja-JP" dirty="0" smtClean="0"/>
          </a:p>
          <a:p>
            <a:r>
              <a:rPr kumimoji="1" lang="ja-JP" altLang="en-US" dirty="0" smtClean="0"/>
              <a:t>　最後に、相談者が今現在抱えている課題について明確にし、解決のための資源である「リソース」を確認した後、問題を解決しいていくための方法を提案します。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051830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　その他にも教育相談の手法はたくさんあります。</a:t>
            </a:r>
            <a:endParaRPr kumimoji="1" lang="en-US" altLang="ja-JP" sz="1600" dirty="0" smtClean="0"/>
          </a:p>
          <a:p>
            <a:endParaRPr kumimoji="1" lang="en-US" altLang="ja-JP" sz="1600" dirty="0" smtClean="0"/>
          </a:p>
          <a:p>
            <a:r>
              <a:rPr kumimoji="1" lang="ja-JP" altLang="en-US" sz="1600" dirty="0" smtClean="0"/>
              <a:t>　相談の内容、対処の仕方によって、活用できます。●</a:t>
            </a:r>
            <a:endParaRPr kumimoji="1" lang="ja-JP" altLang="en-US" sz="1600"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88</a:t>
            </a:fld>
            <a:endParaRPr kumimoji="1"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rPr>
              <a:t>　最後のスライドは、愛媛県総合教育センターからのお知らせです。教育相談について興味がある方は、センターの研修にぜひ、御参加ください。●</a:t>
            </a:r>
            <a:endParaRPr kumimoji="1" lang="ja-JP" altLang="en-US" sz="1600" dirty="0" smtClean="0">
              <a:solidFill>
                <a:schemeClr val="tx1"/>
              </a:solidFill>
            </a:endParaRPr>
          </a:p>
          <a:p>
            <a:endParaRPr kumimoji="1" lang="ja-JP" altLang="en-US" sz="1600"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89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４つ目の</a:t>
            </a:r>
            <a:r>
              <a:rPr kumimoji="1" lang="en-US" altLang="ja-JP" sz="1600" dirty="0" smtClean="0">
                <a:latin typeface="+mn-ea"/>
                <a:ea typeface="+mn-ea"/>
              </a:rPr>
              <a:t>『</a:t>
            </a:r>
            <a:r>
              <a:rPr kumimoji="1" lang="ja-JP" altLang="en-US" sz="1600" dirty="0" smtClean="0">
                <a:latin typeface="+mn-ea"/>
                <a:ea typeface="+mn-ea"/>
              </a:rPr>
              <a:t>自発相談</a:t>
            </a:r>
            <a:r>
              <a:rPr kumimoji="1" lang="en-US" altLang="ja-JP" sz="1600" dirty="0" smtClean="0">
                <a:latin typeface="+mn-ea"/>
                <a:ea typeface="+mn-ea"/>
              </a:rPr>
              <a:t>』</a:t>
            </a:r>
            <a:r>
              <a:rPr kumimoji="1" lang="ja-JP" altLang="en-US" sz="1600" dirty="0" smtClean="0">
                <a:latin typeface="+mn-ea"/>
                <a:ea typeface="+mn-ea"/>
              </a:rPr>
              <a:t>は、保護者の側から教育相談の申し出があったときに行う教育相談です。</a:t>
            </a:r>
            <a:endParaRPr kumimoji="1" lang="en-US" altLang="ja-JP" sz="1600" dirty="0" smtClean="0">
              <a:latin typeface="+mn-ea"/>
              <a:ea typeface="+mn-ea"/>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保護者</a:t>
            </a:r>
            <a:r>
              <a:rPr kumimoji="1" lang="ja-JP" altLang="ja-JP" sz="1200" kern="1200" dirty="0" smtClean="0">
                <a:solidFill>
                  <a:schemeClr val="tx1"/>
                </a:solidFill>
                <a:latin typeface="+mn-lt"/>
                <a:ea typeface="+mn-ea"/>
                <a:cs typeface="+mn-cs"/>
              </a:rPr>
              <a:t>から教育相談の申し出があったときには、可能な限り優先的に時間を設けます。</a:t>
            </a:r>
            <a:r>
              <a:rPr kumimoji="1" lang="ja-JP" altLang="en-US" sz="1200" kern="1200" dirty="0" smtClean="0">
                <a:solidFill>
                  <a:schemeClr val="tx1"/>
                </a:solidFill>
                <a:latin typeface="+mn-lt"/>
                <a:ea typeface="+mn-ea"/>
                <a:cs typeface="+mn-cs"/>
              </a:rPr>
              <a:t>保護者</a:t>
            </a:r>
            <a:r>
              <a:rPr kumimoji="1" lang="ja-JP" altLang="ja-JP" sz="1200" kern="1200" dirty="0" smtClean="0">
                <a:solidFill>
                  <a:schemeClr val="tx1"/>
                </a:solidFill>
                <a:latin typeface="+mn-lt"/>
                <a:ea typeface="+mn-ea"/>
                <a:cs typeface="+mn-cs"/>
              </a:rPr>
              <a:t>が教員に話を聞いてほしいと申し出るのには相当な理由があると考え、短い時間でも必ずその場で対応するようにします。</a:t>
            </a:r>
            <a:r>
              <a:rPr kumimoji="1" lang="ja-JP" altLang="en-US" sz="1200" kern="1200" dirty="0" smtClean="0">
                <a:solidFill>
                  <a:schemeClr val="tx1"/>
                </a:solidFill>
                <a:latin typeface="+mn-lt"/>
                <a:ea typeface="+mn-ea"/>
                <a:cs typeface="+mn-cs"/>
              </a:rPr>
              <a:t>この相談を積極的に取り入れたい場合は、日頃から保護者と良好な人間関係を作っておく必要があります。</a:t>
            </a:r>
            <a:r>
              <a:rPr kumimoji="1" lang="ja-JP" altLang="en-US" sz="1600" dirty="0" smtClean="0">
                <a:latin typeface="+mn-ea"/>
                <a:ea typeface="+mn-ea"/>
              </a:rPr>
              <a:t>●</a:t>
            </a:r>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9</a:t>
            </a:fld>
            <a:endParaRPr kumimoji="1" lang="ja-JP" altLang="en-US"/>
          </a:p>
        </p:txBody>
      </p:sp>
    </p:spTree>
    <p:extLst>
      <p:ext uri="{BB962C8B-B14F-4D97-AF65-F5344CB8AC3E}">
        <p14:creationId xmlns:p14="http://schemas.microsoft.com/office/powerpoint/2010/main" val="949743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以上で研修を終わります。</a:t>
            </a:r>
            <a:endParaRPr kumimoji="1" lang="ja-JP" altLang="en-US" dirty="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90</a:t>
            </a:fld>
            <a:endParaRPr kumimoji="1" lang="ja-JP"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ここで、実践練習を行いましょう。●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91</a:t>
            </a:fld>
            <a:endParaRPr kumimoji="1" lang="ja-JP" altLang="en-US"/>
          </a:p>
        </p:txBody>
      </p:sp>
    </p:spTree>
    <p:extLst>
      <p:ext uri="{BB962C8B-B14F-4D97-AF65-F5344CB8AC3E}">
        <p14:creationId xmlns:p14="http://schemas.microsoft.com/office/powerpoint/2010/main" val="6926642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二人組になって、傾聴の練習をしてみましょう。</a:t>
            </a:r>
            <a:endParaRPr kumimoji="1" lang="en-US" altLang="ja-JP" dirty="0" smtClean="0"/>
          </a:p>
          <a:p>
            <a:r>
              <a:rPr kumimoji="1" lang="ja-JP" altLang="en-US" dirty="0" smtClean="0"/>
              <a:t>パターン①、パターン②で演習します。</a:t>
            </a:r>
          </a:p>
          <a:p>
            <a:r>
              <a:rPr kumimoji="1" lang="ja-JP" altLang="en-US" dirty="0" smtClean="0"/>
              <a:t>テーマは、最近、嬉しかったこと、悲しかったこと、腹が立ったことから１つ選んでください。話す時間は１分とします。</a:t>
            </a:r>
            <a:endParaRPr kumimoji="1" lang="en-US" altLang="ja-JP" dirty="0" smtClean="0"/>
          </a:p>
          <a:p>
            <a:r>
              <a:rPr kumimoji="1" lang="ja-JP" altLang="en-US" dirty="0" smtClean="0"/>
              <a:t>１分たったら、役割を交代してください。●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92</a:t>
            </a:fld>
            <a:endParaRPr kumimoji="1" lang="ja-JP" altLang="en-US"/>
          </a:p>
        </p:txBody>
      </p:sp>
    </p:spTree>
    <p:extLst>
      <p:ext uri="{BB962C8B-B14F-4D97-AF65-F5344CB8AC3E}">
        <p14:creationId xmlns:p14="http://schemas.microsoft.com/office/powerpoint/2010/main" val="13924577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振り返りをしましょう。</a:t>
            </a:r>
            <a:endParaRPr kumimoji="1" lang="en-US" altLang="ja-JP" dirty="0" smtClean="0"/>
          </a:p>
          <a:p>
            <a:r>
              <a:rPr kumimoji="1" lang="ja-JP" altLang="en-US" dirty="0" smtClean="0"/>
              <a:t>まず、パターン①およびパターン②のときに、話し手として感じたことを話し合いましょう。●</a:t>
            </a:r>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時間があれば実施しましょう</a:t>
            </a:r>
            <a:r>
              <a:rPr kumimoji="1" lang="en-US" altLang="ja-JP" dirty="0" smtClean="0"/>
              <a:t>】</a:t>
            </a:r>
          </a:p>
          <a:p>
            <a:r>
              <a:rPr kumimoji="1" lang="ja-JP" altLang="en-US" dirty="0" smtClean="0"/>
              <a:t>ＲＡＮＫ　ＵＰ</a:t>
            </a:r>
            <a:endParaRPr kumimoji="1" lang="en-US" altLang="ja-JP" dirty="0" smtClean="0"/>
          </a:p>
          <a:p>
            <a:r>
              <a:rPr kumimoji="1" lang="ja-JP" altLang="en-US" dirty="0" smtClean="0"/>
              <a:t>●①と②のエクササイズを踏まえて、話し手（相談者）から、話をより聞き出せる言葉掛け等について話し合いましょう。●</a:t>
            </a:r>
            <a:endParaRPr kumimoji="1" lang="en-US" altLang="ja-JP" dirty="0" smtClean="0"/>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93</a:t>
            </a:fld>
            <a:endParaRPr kumimoji="1" lang="ja-JP" altLang="en-US"/>
          </a:p>
        </p:txBody>
      </p:sp>
    </p:spTree>
    <p:extLst>
      <p:ext uri="{BB962C8B-B14F-4D97-AF65-F5344CB8AC3E}">
        <p14:creationId xmlns:p14="http://schemas.microsoft.com/office/powerpoint/2010/main" val="4560348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二人組になって「質問」についてロールプレイングを通して考えましょう。</a:t>
            </a:r>
          </a:p>
          <a:p>
            <a:r>
              <a:rPr kumimoji="1" lang="ja-JP" altLang="en-US" sz="1600" dirty="0" smtClean="0">
                <a:latin typeface="+mn-ea"/>
                <a:ea typeface="+mn-ea"/>
              </a:rPr>
              <a:t>＜シーン①＞</a:t>
            </a:r>
            <a:endParaRPr kumimoji="1" lang="en-US" altLang="ja-JP" sz="1600" dirty="0" smtClean="0">
              <a:latin typeface="+mn-ea"/>
              <a:ea typeface="+mn-ea"/>
            </a:endParaRPr>
          </a:p>
          <a:p>
            <a:r>
              <a:rPr kumimoji="1" lang="ja-JP" altLang="en-US" sz="1600" smtClean="0">
                <a:latin typeface="+mn-ea"/>
                <a:ea typeface="+mn-ea"/>
              </a:rPr>
              <a:t>子どもが</a:t>
            </a:r>
            <a:r>
              <a:rPr kumimoji="1" lang="ja-JP" altLang="en-US" sz="1600" dirty="0" smtClean="0">
                <a:latin typeface="+mn-ea"/>
                <a:ea typeface="+mn-ea"/>
              </a:rPr>
              <a:t>黙っています。答えやすい質問（「はい」「いいえ」で答えられる質問）を考えましょう。●</a:t>
            </a:r>
          </a:p>
          <a:p>
            <a:endParaRPr kumimoji="1" lang="en-US" altLang="ja-JP" sz="1600" dirty="0" smtClean="0">
              <a:latin typeface="+mn-ea"/>
              <a:ea typeface="+mn-ea"/>
            </a:endParaRPr>
          </a:p>
          <a:p>
            <a:r>
              <a:rPr kumimoji="1" lang="en-US" altLang="ja-JP" sz="1600" dirty="0" smtClean="0">
                <a:latin typeface="+mn-ea"/>
                <a:ea typeface="+mn-ea"/>
              </a:rPr>
              <a:t>【</a:t>
            </a:r>
            <a:r>
              <a:rPr kumimoji="1" lang="ja-JP" altLang="en-US" sz="1600" dirty="0" smtClean="0">
                <a:latin typeface="+mn-ea"/>
                <a:ea typeface="+mn-ea"/>
              </a:rPr>
              <a:t>ロールプレイング②に続く</a:t>
            </a:r>
            <a:r>
              <a:rPr kumimoji="1" lang="en-US" altLang="ja-JP" sz="1600" dirty="0" smtClean="0">
                <a:latin typeface="+mn-ea"/>
                <a:ea typeface="+mn-ea"/>
              </a:rPr>
              <a:t>】</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94</a:t>
            </a:fld>
            <a:endParaRPr kumimoji="1" lang="ja-JP" altLang="en-US"/>
          </a:p>
        </p:txBody>
      </p:sp>
    </p:spTree>
    <p:extLst>
      <p:ext uri="{BB962C8B-B14F-4D97-AF65-F5344CB8AC3E}">
        <p14:creationId xmlns:p14="http://schemas.microsoft.com/office/powerpoint/2010/main" val="3990004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＜シーン②＞</a:t>
            </a:r>
            <a:endParaRPr kumimoji="1" lang="en-US" altLang="ja-JP" sz="1600" dirty="0" smtClean="0">
              <a:latin typeface="+mn-ea"/>
              <a:ea typeface="+mn-ea"/>
            </a:endParaRPr>
          </a:p>
          <a:p>
            <a:r>
              <a:rPr kumimoji="1" lang="ja-JP" altLang="en-US" sz="1600" dirty="0" smtClean="0">
                <a:latin typeface="+mn-ea"/>
                <a:ea typeface="+mn-ea"/>
              </a:rPr>
              <a:t>面談も数回目です。１つのことについて内容を深めていく質問をしてみましょう。</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テーマは、「好きな○○」についてです。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例えば、「好きな食べ物」「好きな動物（ペット）」「好きなアーティスト」など</a:t>
            </a:r>
            <a:endParaRPr kumimoji="1" lang="en-US" altLang="ja-JP" sz="160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●「○○は好きですか？」「</a:t>
            </a:r>
            <a:r>
              <a:rPr lang="ja-JP" altLang="ja-JP" sz="1600" dirty="0" smtClean="0">
                <a:solidFill>
                  <a:schemeClr val="bg1"/>
                </a:solidFill>
                <a:latin typeface="+mn-ea"/>
                <a:ea typeface="+mn-ea"/>
              </a:rPr>
              <a:t>いつから好き</a:t>
            </a:r>
            <a:r>
              <a:rPr lang="ja-JP" altLang="en-US" sz="1600" dirty="0" smtClean="0">
                <a:solidFill>
                  <a:schemeClr val="bg1"/>
                </a:solidFill>
                <a:latin typeface="+mn-ea"/>
                <a:ea typeface="+mn-ea"/>
              </a:rPr>
              <a:t>ですか？」「</a:t>
            </a:r>
            <a:r>
              <a:rPr lang="ja-JP" altLang="ja-JP" sz="1600" dirty="0" smtClean="0">
                <a:solidFill>
                  <a:schemeClr val="bg1"/>
                </a:solidFill>
                <a:latin typeface="+mn-ea"/>
                <a:ea typeface="+mn-ea"/>
              </a:rPr>
              <a:t>なぜ好きになった</a:t>
            </a:r>
            <a:r>
              <a:rPr lang="ja-JP" altLang="en-US" sz="1600" dirty="0" smtClean="0">
                <a:solidFill>
                  <a:schemeClr val="bg1"/>
                </a:solidFill>
                <a:latin typeface="+mn-ea"/>
                <a:ea typeface="+mn-ea"/>
              </a:rPr>
              <a:t>のですか？」</a:t>
            </a:r>
            <a:r>
              <a:rPr lang="ja-JP" altLang="ja-JP" sz="1600" dirty="0" smtClean="0">
                <a:solidFill>
                  <a:schemeClr val="bg1"/>
                </a:solidFill>
                <a:latin typeface="+mn-ea"/>
                <a:ea typeface="+mn-ea"/>
              </a:rPr>
              <a:t>等、内容を掘り下げる</a:t>
            </a:r>
            <a:r>
              <a:rPr lang="ja-JP" altLang="en-US" sz="1600" dirty="0" smtClean="0">
                <a:solidFill>
                  <a:schemeClr val="bg1"/>
                </a:solidFill>
                <a:latin typeface="+mn-ea"/>
                <a:ea typeface="+mn-ea"/>
              </a:rPr>
              <a:t>質問をしてください</a:t>
            </a:r>
            <a:r>
              <a:rPr lang="ja-JP" altLang="ja-JP" sz="1600" dirty="0" smtClean="0">
                <a:solidFill>
                  <a:schemeClr val="bg1"/>
                </a:solidFill>
                <a:latin typeface="+mn-ea"/>
                <a:ea typeface="+mn-ea"/>
              </a:rPr>
              <a:t>。</a:t>
            </a:r>
            <a:r>
              <a:rPr lang="ja-JP" altLang="en-US" sz="1600" dirty="0" smtClean="0">
                <a:solidFill>
                  <a:schemeClr val="bg1"/>
                </a:solidFill>
                <a:latin typeface="+mn-ea"/>
                <a:ea typeface="+mn-ea"/>
              </a:rPr>
              <a:t>●</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95</a:t>
            </a:fld>
            <a:endParaRPr kumimoji="1" lang="ja-JP" altLang="en-US"/>
          </a:p>
        </p:txBody>
      </p:sp>
    </p:spTree>
    <p:extLst>
      <p:ext uri="{BB962C8B-B14F-4D97-AF65-F5344CB8AC3E}">
        <p14:creationId xmlns:p14="http://schemas.microsoft.com/office/powerpoint/2010/main" val="10042283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振り返りをします。</a:t>
            </a:r>
            <a:endParaRPr kumimoji="1" lang="en-US" altLang="ja-JP" sz="1600" dirty="0" smtClean="0">
              <a:latin typeface="+mn-ea"/>
              <a:ea typeface="+mn-ea"/>
            </a:endParaRPr>
          </a:p>
          <a:p>
            <a:r>
              <a:rPr kumimoji="1" lang="ja-JP" altLang="en-US" sz="1600" dirty="0" smtClean="0">
                <a:latin typeface="+mn-ea"/>
                <a:ea typeface="+mn-ea"/>
              </a:rPr>
              <a:t>シーン①およびシーン②のときに、話し手として感じたことを話し合います。●［コンテンツ一覧へ］</a:t>
            </a:r>
            <a:endParaRPr kumimoji="1" lang="en-US" altLang="ja-JP" sz="1600" dirty="0" smtClean="0">
              <a:latin typeface="+mn-ea"/>
              <a:ea typeface="+mn-ea"/>
            </a:endParaRPr>
          </a:p>
          <a:p>
            <a:endParaRPr kumimoji="1" lang="en-US" altLang="ja-JP" sz="1600" dirty="0" smtClean="0">
              <a:latin typeface="+mn-ea"/>
              <a:ea typeface="+mn-ea"/>
            </a:endParaRPr>
          </a:p>
          <a:p>
            <a:endParaRPr kumimoji="1" lang="en-US" altLang="ja-JP" sz="1600" dirty="0" smtClean="0">
              <a:latin typeface="+mn-ea"/>
              <a:ea typeface="+mn-ea"/>
            </a:endParaRPr>
          </a:p>
          <a:p>
            <a:r>
              <a:rPr kumimoji="1" lang="en-US" altLang="ja-JP" sz="1600" dirty="0" smtClean="0">
                <a:latin typeface="+mn-ea"/>
                <a:ea typeface="+mn-ea"/>
              </a:rPr>
              <a:t>【</a:t>
            </a:r>
            <a:r>
              <a:rPr kumimoji="1" lang="ja-JP" altLang="en-US" sz="1600" dirty="0" smtClean="0">
                <a:latin typeface="+mn-ea"/>
                <a:ea typeface="+mn-ea"/>
              </a:rPr>
              <a:t>時間があるとき</a:t>
            </a:r>
            <a:r>
              <a:rPr kumimoji="1" lang="en-US" altLang="ja-JP" sz="1600" dirty="0" smtClean="0">
                <a:latin typeface="+mn-ea"/>
                <a:ea typeface="+mn-ea"/>
              </a:rPr>
              <a:t>】</a:t>
            </a:r>
          </a:p>
          <a:p>
            <a:r>
              <a:rPr kumimoji="1" lang="ja-JP" altLang="en-US" sz="1600" dirty="0" smtClean="0">
                <a:latin typeface="+mn-ea"/>
                <a:ea typeface="+mn-ea"/>
              </a:rPr>
              <a:t>●ランクアップ「聞き手から</a:t>
            </a:r>
            <a:r>
              <a:rPr kumimoji="1" lang="en-US" altLang="ja-JP" sz="1600" dirty="0" smtClean="0">
                <a:latin typeface="+mn-ea"/>
                <a:ea typeface="+mn-ea"/>
              </a:rPr>
              <a:t>『</a:t>
            </a:r>
            <a:r>
              <a:rPr kumimoji="1" lang="ja-JP" altLang="en-US" sz="1600" dirty="0" smtClean="0">
                <a:latin typeface="+mn-ea"/>
                <a:ea typeface="+mn-ea"/>
              </a:rPr>
              <a:t>よかったと思う質問</a:t>
            </a:r>
            <a:r>
              <a:rPr kumimoji="1" lang="en-US" altLang="ja-JP" sz="1600" dirty="0" smtClean="0">
                <a:latin typeface="+mn-ea"/>
                <a:ea typeface="+mn-ea"/>
              </a:rPr>
              <a:t>』</a:t>
            </a:r>
            <a:r>
              <a:rPr kumimoji="1" lang="ja-JP" altLang="en-US" sz="1600" dirty="0" smtClean="0">
                <a:latin typeface="+mn-ea"/>
                <a:ea typeface="+mn-ea"/>
              </a:rPr>
              <a:t>について理由を付けて出してもらい、話し合いましょう。」●</a:t>
            </a:r>
            <a:endParaRPr kumimoji="1" lang="en-US" altLang="ja-JP" sz="1600" dirty="0" smtClean="0">
              <a:latin typeface="+mn-ea"/>
              <a:ea typeface="+mn-ea"/>
            </a:endParaRPr>
          </a:p>
          <a:p>
            <a:endParaRPr kumimoji="1" lang="ja-JP" altLang="en-US" sz="1600" dirty="0" smtClean="0">
              <a:latin typeface="+mn-ea"/>
              <a:ea typeface="+mn-ea"/>
            </a:endParaRPr>
          </a:p>
          <a:p>
            <a:endParaRPr kumimoji="1" lang="ja-JP" altLang="en-US" sz="1600"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96</a:t>
            </a:fld>
            <a:endParaRPr kumimoji="1" lang="ja-JP" altLang="en-US"/>
          </a:p>
        </p:txBody>
      </p:sp>
    </p:spTree>
    <p:extLst>
      <p:ext uri="{BB962C8B-B14F-4D97-AF65-F5344CB8AC3E}">
        <p14:creationId xmlns:p14="http://schemas.microsoft.com/office/powerpoint/2010/main" val="4560348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Ｑ４　傾聴が大切だと聞きましたが、ただ聞くだけでいいのですか？●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98</a:t>
            </a:fld>
            <a:endParaRPr kumimoji="1" lang="ja-JP" altLang="en-US"/>
          </a:p>
        </p:txBody>
      </p:sp>
    </p:spTree>
    <p:extLst>
      <p:ext uri="{BB962C8B-B14F-4D97-AF65-F5344CB8AC3E}">
        <p14:creationId xmlns:p14="http://schemas.microsoft.com/office/powerpoint/2010/main" val="952315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いいえ。ただ聞くだけでは不十分です。</a:t>
            </a:r>
            <a:endParaRPr kumimoji="1" lang="en-US" altLang="ja-JP" dirty="0" smtClean="0"/>
          </a:p>
          <a:p>
            <a:r>
              <a:rPr kumimoji="1" lang="ja-JP" altLang="en-US" dirty="0" smtClean="0"/>
              <a:t>相談は「聞く」ことから始まりますが、ただ漠然と「聞く」だけでは不十分です。相談者を理解しようと意識を向けて「聴く」ことが大切です。これを●「傾聴」といいます。●</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99</a:t>
            </a:fld>
            <a:endParaRPr kumimoji="1" lang="ja-JP"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傾聴は、「私は、あなたの話をしっかり聴いています」というメッセージを相手に与え、相談者が抱える悩みなどの様々な情報を聞き出し、相談者をより深く理解することにつながります。より多くの情報を相談者に話してもらうため、</a:t>
            </a:r>
            <a:r>
              <a:rPr kumimoji="1" lang="en-US" altLang="ja-JP" dirty="0" smtClean="0"/>
              <a:t>『</a:t>
            </a:r>
            <a:r>
              <a:rPr kumimoji="1" lang="ja-JP" altLang="en-US" dirty="0" smtClean="0"/>
              <a:t>聞き上手</a:t>
            </a:r>
            <a:r>
              <a:rPr kumimoji="1" lang="en-US" altLang="ja-JP" dirty="0" smtClean="0"/>
              <a:t>』</a:t>
            </a:r>
            <a:r>
              <a:rPr kumimoji="1" lang="ja-JP" altLang="en-US" dirty="0" smtClean="0"/>
              <a:t>になるためのポイントを確認しましょう。●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100</a:t>
            </a:fld>
            <a:endParaRPr kumimoji="1" lang="ja-JP" altLang="en-US"/>
          </a:p>
        </p:txBody>
      </p:sp>
    </p:spTree>
    <p:extLst>
      <p:ext uri="{BB962C8B-B14F-4D97-AF65-F5344CB8AC3E}">
        <p14:creationId xmlns:p14="http://schemas.microsoft.com/office/powerpoint/2010/main" val="243734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081B3-2D15-475A-AD94-227085600C4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91.xml"/><Relationship Id="rId3" Type="http://schemas.openxmlformats.org/officeDocument/2006/relationships/slide" Target="slide3.xml"/><Relationship Id="rId7" Type="http://schemas.openxmlformats.org/officeDocument/2006/relationships/slide" Target="slide40.xml"/><Relationship Id="rId12"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78.xml"/><Relationship Id="rId5" Type="http://schemas.openxmlformats.org/officeDocument/2006/relationships/slide" Target="slide24.xml"/><Relationship Id="rId10" Type="http://schemas.openxmlformats.org/officeDocument/2006/relationships/slide" Target="slide66.xml"/><Relationship Id="rId4" Type="http://schemas.openxmlformats.org/officeDocument/2006/relationships/slide" Target="slide12.xml"/><Relationship Id="rId9" Type="http://schemas.openxmlformats.org/officeDocument/2006/relationships/slide" Target="slide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2.gi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slide" Target="slide111.xml"/><Relationship Id="rId4" Type="http://schemas.openxmlformats.org/officeDocument/2006/relationships/slide" Target="slide10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3.bp.blogspot.com/-PuyN3T22kew/VwdI30jgV0I/AAAAAAAA5mY/ZHt079CgwF4g6xrSXs9f4VjpMeQnYaNjw/s800/job_teacher_woman.pn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3.bp.blogspot.com/-N4EmVQQ72fE/VmFjwVOKPcI/AAAAAAAA1ZE/kwCUIrW27IQ/s800/school_soudan_man_boy.png"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slide" Target="slide3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6.xml"/><Relationship Id="rId4" Type="http://schemas.openxmlformats.org/officeDocument/2006/relationships/slide" Target="slide4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2108770"/>
            <a:ext cx="7632848" cy="1968301"/>
          </a:xfrm>
          <a:prstGeom prst="rect">
            <a:avLst/>
          </a:prstGeom>
          <a:noFill/>
        </p:spPr>
        <p:txBody>
          <a:bodyPr wrap="none" lIns="91440" tIns="45720" rIns="91440" bIns="45720">
            <a:prstTxWarp prst="textDeflateTop">
              <a:avLst/>
            </a:prstTxWarp>
            <a:spAutoFit/>
          </a:bodyPr>
          <a:lstStyle/>
          <a:p>
            <a:pPr algn="ctr"/>
            <a:r>
              <a:rPr lang="ja-JP" altLang="en-US" sz="54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HGP創英角ﾎﾟｯﾌﾟ体" pitchFamily="50" charset="-128"/>
                <a:ea typeface="HGP創英角ﾎﾟｯﾌﾟ体" pitchFamily="50" charset="-128"/>
              </a:rPr>
              <a:t>教育相談</a:t>
            </a:r>
            <a:endParaRPr lang="ja-JP" altLang="en-US" sz="54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HGP創英角ﾎﾟｯﾌﾟ体" pitchFamily="50" charset="-128"/>
              <a:ea typeface="HGP創英角ﾎﾟｯﾌﾟ体" pitchFamily="50" charset="-128"/>
            </a:endParaRPr>
          </a:p>
        </p:txBody>
      </p:sp>
      <p:sp>
        <p:nvSpPr>
          <p:cNvPr id="3" name="正方形/長方形 2"/>
          <p:cNvSpPr/>
          <p:nvPr/>
        </p:nvSpPr>
        <p:spPr>
          <a:xfrm rot="20962234">
            <a:off x="1763961" y="1604988"/>
            <a:ext cx="864096" cy="864096"/>
          </a:xfrm>
          <a:prstGeom prst="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latin typeface="HGP創英角ﾎﾟｯﾌﾟ体" pitchFamily="50" charset="-128"/>
                <a:ea typeface="HGP創英角ﾎﾟｯﾌﾟ体" pitchFamily="50" charset="-128"/>
              </a:rPr>
              <a:t>や</a:t>
            </a:r>
            <a:endParaRPr kumimoji="1" lang="ja-JP" altLang="en-US" sz="4800" dirty="0">
              <a:latin typeface="HGP創英角ﾎﾟｯﾌﾟ体" pitchFamily="50" charset="-128"/>
              <a:ea typeface="HGP創英角ﾎﾟｯﾌﾟ体" pitchFamily="50" charset="-128"/>
            </a:endParaRPr>
          </a:p>
        </p:txBody>
      </p:sp>
      <p:sp>
        <p:nvSpPr>
          <p:cNvPr id="4" name="正方形/長方形 3"/>
          <p:cNvSpPr/>
          <p:nvPr/>
        </p:nvSpPr>
        <p:spPr>
          <a:xfrm rot="453861">
            <a:off x="2595831" y="1855395"/>
            <a:ext cx="651620" cy="6516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つ</a:t>
            </a:r>
            <a:endParaRPr kumimoji="1" lang="ja-JP" altLang="en-US" sz="4800" dirty="0">
              <a:latin typeface="HGP創英角ﾎﾟｯﾌﾟ体" pitchFamily="50" charset="-128"/>
              <a:ea typeface="HGP創英角ﾎﾟｯﾌﾟ体" pitchFamily="50" charset="-128"/>
            </a:endParaRPr>
          </a:p>
        </p:txBody>
      </p:sp>
      <p:sp>
        <p:nvSpPr>
          <p:cNvPr id="5" name="正方形/長方形 4"/>
          <p:cNvSpPr/>
          <p:nvPr/>
        </p:nvSpPr>
        <p:spPr>
          <a:xfrm>
            <a:off x="3275856" y="1676723"/>
            <a:ext cx="864096" cy="864096"/>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て</a:t>
            </a:r>
            <a:endParaRPr kumimoji="1" lang="ja-JP" altLang="en-US" sz="4800" dirty="0">
              <a:latin typeface="HGP創英角ﾎﾟｯﾌﾟ体" pitchFamily="50" charset="-128"/>
              <a:ea typeface="HGP創英角ﾎﾟｯﾌﾟ体" pitchFamily="50" charset="-128"/>
            </a:endParaRPr>
          </a:p>
        </p:txBody>
      </p:sp>
      <p:sp>
        <p:nvSpPr>
          <p:cNvPr id="6" name="正方形/長方形 5"/>
          <p:cNvSpPr/>
          <p:nvPr/>
        </p:nvSpPr>
        <p:spPr>
          <a:xfrm rot="356782">
            <a:off x="4110379" y="1874397"/>
            <a:ext cx="864096" cy="864096"/>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み</a:t>
            </a:r>
            <a:endParaRPr kumimoji="1" lang="ja-JP" altLang="en-US" sz="4800" dirty="0">
              <a:latin typeface="HGP創英角ﾎﾟｯﾌﾟ体" pitchFamily="50" charset="-128"/>
              <a:ea typeface="HGP創英角ﾎﾟｯﾌﾟ体" pitchFamily="50" charset="-128"/>
            </a:endParaRPr>
          </a:p>
        </p:txBody>
      </p:sp>
      <p:sp>
        <p:nvSpPr>
          <p:cNvPr id="7" name="正方形/長方形 6"/>
          <p:cNvSpPr/>
          <p:nvPr/>
        </p:nvSpPr>
        <p:spPr>
          <a:xfrm rot="21077355">
            <a:off x="4848472" y="1593155"/>
            <a:ext cx="864096" cy="864096"/>
          </a:xfrm>
          <a:prstGeom prst="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ん</a:t>
            </a:r>
            <a:endParaRPr kumimoji="1" lang="ja-JP" altLang="en-US" sz="4800" dirty="0">
              <a:latin typeface="HGP創英角ﾎﾟｯﾌﾟ体" pitchFamily="50" charset="-128"/>
              <a:ea typeface="HGP創英角ﾎﾟｯﾌﾟ体" pitchFamily="50" charset="-128"/>
            </a:endParaRPr>
          </a:p>
        </p:txBody>
      </p:sp>
      <p:sp>
        <p:nvSpPr>
          <p:cNvPr id="8" name="正方形/長方形 7"/>
          <p:cNvSpPr/>
          <p:nvPr/>
        </p:nvSpPr>
        <p:spPr>
          <a:xfrm rot="406230">
            <a:off x="5685987" y="1796901"/>
            <a:ext cx="864096" cy="86409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か</a:t>
            </a:r>
            <a:endParaRPr kumimoji="1" lang="ja-JP" altLang="en-US" sz="4800" dirty="0">
              <a:latin typeface="HGP創英角ﾎﾟｯﾌﾟ体" pitchFamily="50" charset="-128"/>
              <a:ea typeface="HGP創英角ﾎﾟｯﾌﾟ体" pitchFamily="50" charset="-128"/>
            </a:endParaRPr>
          </a:p>
        </p:txBody>
      </p:sp>
      <p:sp>
        <p:nvSpPr>
          <p:cNvPr id="9" name="正方形/長方形 8"/>
          <p:cNvSpPr/>
          <p:nvPr/>
        </p:nvSpPr>
        <p:spPr>
          <a:xfrm rot="21162078">
            <a:off x="6495596" y="1608180"/>
            <a:ext cx="8640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ね</a:t>
            </a:r>
            <a:endParaRPr kumimoji="1" lang="ja-JP" altLang="en-US" sz="4800" dirty="0">
              <a:latin typeface="HGP創英角ﾎﾟｯﾌﾟ体" pitchFamily="50" charset="-128"/>
              <a:ea typeface="HGP創英角ﾎﾟｯﾌﾟ体" pitchFamily="50" charset="-128"/>
            </a:endParaRPr>
          </a:p>
        </p:txBody>
      </p:sp>
      <p:sp>
        <p:nvSpPr>
          <p:cNvPr id="10" name="テキスト ボックス 9"/>
          <p:cNvSpPr txBox="1"/>
          <p:nvPr/>
        </p:nvSpPr>
        <p:spPr>
          <a:xfrm>
            <a:off x="4067944" y="5301208"/>
            <a:ext cx="4752528" cy="1077218"/>
          </a:xfrm>
          <a:prstGeom prst="rect">
            <a:avLst/>
          </a:prstGeom>
          <a:noFill/>
        </p:spPr>
        <p:txBody>
          <a:bodyPr wrap="square" rtlCol="0">
            <a:spAutoFit/>
          </a:bodyPr>
          <a:lstStyle/>
          <a:p>
            <a:r>
              <a:rPr kumimoji="1" lang="ja-JP" altLang="en-US" sz="3200" dirty="0"/>
              <a:t>愛媛県総合教育センター</a:t>
            </a:r>
            <a:endParaRPr kumimoji="1" lang="en-US" altLang="ja-JP" sz="3200" dirty="0"/>
          </a:p>
          <a:p>
            <a:r>
              <a:rPr lang="ja-JP" altLang="en-US" sz="3200" dirty="0"/>
              <a:t>教育相談室</a:t>
            </a:r>
            <a:endParaRPr kumimoji="1" lang="ja-JP" altLang="en-US" sz="3200" dirty="0"/>
          </a:p>
        </p:txBody>
      </p:sp>
      <p:sp>
        <p:nvSpPr>
          <p:cNvPr id="11" name="正方形/長方形 10"/>
          <p:cNvSpPr/>
          <p:nvPr/>
        </p:nvSpPr>
        <p:spPr>
          <a:xfrm>
            <a:off x="539552" y="2852936"/>
            <a:ext cx="792088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rPr>
              <a:t>教育相談研修スライド</a:t>
            </a:r>
            <a:endParaRPr kumimoji="1" lang="ja-JP" altLang="en-US" sz="5400" dirty="0">
              <a:solidFill>
                <a:schemeClr val="tx1"/>
              </a:solidFill>
            </a:endParaRPr>
          </a:p>
        </p:txBody>
      </p:sp>
      <p:sp>
        <p:nvSpPr>
          <p:cNvPr id="12" name="正方形/長方形 11"/>
          <p:cNvSpPr/>
          <p:nvPr/>
        </p:nvSpPr>
        <p:spPr>
          <a:xfrm>
            <a:off x="1187624" y="5301208"/>
            <a:ext cx="266429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ｐｒｅｓｅｎｔｅｄ　ｂｙ</a:t>
            </a:r>
            <a:endParaRPr kumimoji="1" lang="ja-JP" alt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38" presetClass="entr" presetSubtype="0" accel="50000" fill="hold" grpId="0" nodeType="afterEffect">
                                  <p:stCondLst>
                                    <p:cond delay="0"/>
                                  </p:stCondLst>
                                  <p:iterate type="lt">
                                    <p:tmPct val="0"/>
                                  </p:iterate>
                                  <p:childTnLst>
                                    <p:set>
                                      <p:cBhvr>
                                        <p:cTn id="9" dur="1" fill="hold">
                                          <p:stCondLst>
                                            <p:cond delay="0"/>
                                          </p:stCondLst>
                                        </p:cTn>
                                        <p:tgtEl>
                                          <p:spTgt spid="3"/>
                                        </p:tgtEl>
                                        <p:attrNameLst>
                                          <p:attrName>style.visibility</p:attrName>
                                        </p:attrNameLst>
                                      </p:cBhvr>
                                      <p:to>
                                        <p:strVal val="visible"/>
                                      </p:to>
                                    </p:set>
                                    <p:set>
                                      <p:cBhvr>
                                        <p:cTn id="10" dur="228" fill="hold">
                                          <p:stCondLst>
                                            <p:cond delay="0"/>
                                          </p:stCondLst>
                                        </p:cTn>
                                        <p:tgtEl>
                                          <p:spTgt spid="3"/>
                                        </p:tgtEl>
                                        <p:attrNameLst>
                                          <p:attrName>style.rotation</p:attrName>
                                        </p:attrNameLst>
                                      </p:cBhvr>
                                      <p:to>
                                        <p:strVal val="-45.0"/>
                                      </p:to>
                                    </p:set>
                                    <p:anim calcmode="lin" valueType="num">
                                      <p:cBhvr>
                                        <p:cTn id="11"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2"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3"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4"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500"/>
                            </p:stCondLst>
                            <p:childTnLst>
                              <p:par>
                                <p:cTn id="16" presetID="38" presetClass="entr" presetSubtype="0" accel="50000" fill="hold" grpId="0" nodeType="after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set>
                                      <p:cBhvr>
                                        <p:cTn id="18" dur="228" fill="hold">
                                          <p:stCondLst>
                                            <p:cond delay="0"/>
                                          </p:stCondLst>
                                        </p:cTn>
                                        <p:tgtEl>
                                          <p:spTgt spid="4"/>
                                        </p:tgtEl>
                                        <p:attrNameLst>
                                          <p:attrName>style.rotation</p:attrName>
                                        </p:attrNameLst>
                                      </p:cBhvr>
                                      <p:to>
                                        <p:strVal val="-45.0"/>
                                      </p:to>
                                    </p:set>
                                    <p:anim calcmode="lin" valueType="num">
                                      <p:cBhvr>
                                        <p:cTn id="19"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0"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1"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2"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3" fill="hold">
                            <p:stCondLst>
                              <p:cond delay="1000"/>
                            </p:stCondLst>
                            <p:childTnLst>
                              <p:par>
                                <p:cTn id="24" presetID="38" presetClass="entr" presetSubtype="0" accel="50000" fill="hold" grpId="0" nodeType="afterEffect">
                                  <p:stCondLst>
                                    <p:cond delay="0"/>
                                  </p:stCondLst>
                                  <p:iterate type="lt">
                                    <p:tmPct val="0"/>
                                  </p:iterate>
                                  <p:childTnLst>
                                    <p:set>
                                      <p:cBhvr>
                                        <p:cTn id="25" dur="1" fill="hold">
                                          <p:stCondLst>
                                            <p:cond delay="0"/>
                                          </p:stCondLst>
                                        </p:cTn>
                                        <p:tgtEl>
                                          <p:spTgt spid="5"/>
                                        </p:tgtEl>
                                        <p:attrNameLst>
                                          <p:attrName>style.visibility</p:attrName>
                                        </p:attrNameLst>
                                      </p:cBhvr>
                                      <p:to>
                                        <p:strVal val="visible"/>
                                      </p:to>
                                    </p:set>
                                    <p:set>
                                      <p:cBhvr>
                                        <p:cTn id="26" dur="228" fill="hold">
                                          <p:stCondLst>
                                            <p:cond delay="0"/>
                                          </p:stCondLst>
                                        </p:cTn>
                                        <p:tgtEl>
                                          <p:spTgt spid="5"/>
                                        </p:tgtEl>
                                        <p:attrNameLst>
                                          <p:attrName>style.rotation</p:attrName>
                                        </p:attrNameLst>
                                      </p:cBhvr>
                                      <p:to>
                                        <p:strVal val="-45.0"/>
                                      </p:to>
                                    </p:set>
                                    <p:anim calcmode="lin" valueType="num">
                                      <p:cBhvr>
                                        <p:cTn id="27"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8"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1500"/>
                            </p:stCondLst>
                            <p:childTnLst>
                              <p:par>
                                <p:cTn id="32" presetID="38" presetClass="entr" presetSubtype="0" accel="50000" fill="hold" grpId="0" nodeType="afterEffect">
                                  <p:stCondLst>
                                    <p:cond delay="0"/>
                                  </p:stCondLst>
                                  <p:iterate type="lt">
                                    <p:tmPct val="0"/>
                                  </p:iterate>
                                  <p:childTnLst>
                                    <p:set>
                                      <p:cBhvr>
                                        <p:cTn id="33" dur="1" fill="hold">
                                          <p:stCondLst>
                                            <p:cond delay="0"/>
                                          </p:stCondLst>
                                        </p:cTn>
                                        <p:tgtEl>
                                          <p:spTgt spid="6"/>
                                        </p:tgtEl>
                                        <p:attrNameLst>
                                          <p:attrName>style.visibility</p:attrName>
                                        </p:attrNameLst>
                                      </p:cBhvr>
                                      <p:to>
                                        <p:strVal val="visible"/>
                                      </p:to>
                                    </p:set>
                                    <p:set>
                                      <p:cBhvr>
                                        <p:cTn id="34" dur="228" fill="hold">
                                          <p:stCondLst>
                                            <p:cond delay="0"/>
                                          </p:stCondLst>
                                        </p:cTn>
                                        <p:tgtEl>
                                          <p:spTgt spid="6"/>
                                        </p:tgtEl>
                                        <p:attrNameLst>
                                          <p:attrName>style.rotation</p:attrName>
                                        </p:attrNameLst>
                                      </p:cBhvr>
                                      <p:to>
                                        <p:strVal val="-45.0"/>
                                      </p:to>
                                    </p:set>
                                    <p:anim calcmode="lin" valueType="num">
                                      <p:cBhvr>
                                        <p:cTn id="35"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6"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37"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3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39" fill="hold">
                            <p:stCondLst>
                              <p:cond delay="2000"/>
                            </p:stCondLst>
                            <p:childTnLst>
                              <p:par>
                                <p:cTn id="40" presetID="38" presetClass="entr" presetSubtype="0" accel="50000" fill="hold" grpId="0" nodeType="afterEffect">
                                  <p:stCondLst>
                                    <p:cond delay="0"/>
                                  </p:stCondLst>
                                  <p:iterate type="lt">
                                    <p:tmPct val="0"/>
                                  </p:iterate>
                                  <p:childTnLst>
                                    <p:set>
                                      <p:cBhvr>
                                        <p:cTn id="41" dur="1" fill="hold">
                                          <p:stCondLst>
                                            <p:cond delay="0"/>
                                          </p:stCondLst>
                                        </p:cTn>
                                        <p:tgtEl>
                                          <p:spTgt spid="7"/>
                                        </p:tgtEl>
                                        <p:attrNameLst>
                                          <p:attrName>style.visibility</p:attrName>
                                        </p:attrNameLst>
                                      </p:cBhvr>
                                      <p:to>
                                        <p:strVal val="visible"/>
                                      </p:to>
                                    </p:set>
                                    <p:set>
                                      <p:cBhvr>
                                        <p:cTn id="42" dur="228" fill="hold">
                                          <p:stCondLst>
                                            <p:cond delay="0"/>
                                          </p:stCondLst>
                                        </p:cTn>
                                        <p:tgtEl>
                                          <p:spTgt spid="7"/>
                                        </p:tgtEl>
                                        <p:attrNameLst>
                                          <p:attrName>style.rotation</p:attrName>
                                        </p:attrNameLst>
                                      </p:cBhvr>
                                      <p:to>
                                        <p:strVal val="-45.0"/>
                                      </p:to>
                                    </p:set>
                                    <p:anim calcmode="lin" valueType="num">
                                      <p:cBhvr>
                                        <p:cTn id="43"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4"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5"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6"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47" fill="hold">
                            <p:stCondLst>
                              <p:cond delay="2500"/>
                            </p:stCondLst>
                            <p:childTnLst>
                              <p:par>
                                <p:cTn id="48" presetID="38" presetClass="entr" presetSubtype="0" accel="50000" fill="hold" grpId="0" nodeType="afterEffect">
                                  <p:stCondLst>
                                    <p:cond delay="0"/>
                                  </p:stCondLst>
                                  <p:iterate type="lt">
                                    <p:tmPct val="0"/>
                                  </p:iterate>
                                  <p:childTnLst>
                                    <p:set>
                                      <p:cBhvr>
                                        <p:cTn id="49" dur="1" fill="hold">
                                          <p:stCondLst>
                                            <p:cond delay="0"/>
                                          </p:stCondLst>
                                        </p:cTn>
                                        <p:tgtEl>
                                          <p:spTgt spid="8"/>
                                        </p:tgtEl>
                                        <p:attrNameLst>
                                          <p:attrName>style.visibility</p:attrName>
                                        </p:attrNameLst>
                                      </p:cBhvr>
                                      <p:to>
                                        <p:strVal val="visible"/>
                                      </p:to>
                                    </p:set>
                                    <p:set>
                                      <p:cBhvr>
                                        <p:cTn id="50" dur="228" fill="hold">
                                          <p:stCondLst>
                                            <p:cond delay="0"/>
                                          </p:stCondLst>
                                        </p:cTn>
                                        <p:tgtEl>
                                          <p:spTgt spid="8"/>
                                        </p:tgtEl>
                                        <p:attrNameLst>
                                          <p:attrName>style.rotation</p:attrName>
                                        </p:attrNameLst>
                                      </p:cBhvr>
                                      <p:to>
                                        <p:strVal val="-45.0"/>
                                      </p:to>
                                    </p:set>
                                    <p:anim calcmode="lin" valueType="num">
                                      <p:cBhvr>
                                        <p:cTn id="51"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52"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53"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54"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55" fill="hold">
                            <p:stCondLst>
                              <p:cond delay="3000"/>
                            </p:stCondLst>
                            <p:childTnLst>
                              <p:par>
                                <p:cTn id="56" presetID="38" presetClass="entr" presetSubtype="0" accel="50000" fill="hold" grpId="0" nodeType="afterEffect">
                                  <p:stCondLst>
                                    <p:cond delay="0"/>
                                  </p:stCondLst>
                                  <p:iterate type="lt">
                                    <p:tmPct val="0"/>
                                  </p:iterate>
                                  <p:childTnLst>
                                    <p:set>
                                      <p:cBhvr>
                                        <p:cTn id="57" dur="1" fill="hold">
                                          <p:stCondLst>
                                            <p:cond delay="0"/>
                                          </p:stCondLst>
                                        </p:cTn>
                                        <p:tgtEl>
                                          <p:spTgt spid="9"/>
                                        </p:tgtEl>
                                        <p:attrNameLst>
                                          <p:attrName>style.visibility</p:attrName>
                                        </p:attrNameLst>
                                      </p:cBhvr>
                                      <p:to>
                                        <p:strVal val="visible"/>
                                      </p:to>
                                    </p:set>
                                    <p:set>
                                      <p:cBhvr>
                                        <p:cTn id="58" dur="228" fill="hold">
                                          <p:stCondLst>
                                            <p:cond delay="0"/>
                                          </p:stCondLst>
                                        </p:cTn>
                                        <p:tgtEl>
                                          <p:spTgt spid="9"/>
                                        </p:tgtEl>
                                        <p:attrNameLst>
                                          <p:attrName>style.rotation</p:attrName>
                                        </p:attrNameLst>
                                      </p:cBhvr>
                                      <p:to>
                                        <p:strVal val="-45.0"/>
                                      </p:to>
                                    </p:set>
                                    <p:anim calcmode="lin" valueType="num">
                                      <p:cBhvr>
                                        <p:cTn id="59"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60"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61"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62"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63" fill="hold">
                            <p:stCondLst>
                              <p:cond delay="3500"/>
                            </p:stCondLst>
                            <p:childTnLst>
                              <p:par>
                                <p:cTn id="64" presetID="17" presetClass="entr" presetSubtype="10" fill="hold" grpId="0" nodeType="afterEffect">
                                  <p:stCondLst>
                                    <p:cond delay="50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0" presetClass="entr" presetSubtype="0" fill="hold" grpId="0" nodeType="afterEffect">
                                  <p:stCondLst>
                                    <p:cond delay="100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1628800"/>
            <a:ext cx="8064896" cy="32403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indent="-717550"/>
            <a:r>
              <a:rPr lang="ja-JP" altLang="en-US" sz="4000" dirty="0" smtClean="0">
                <a:solidFill>
                  <a:schemeClr val="tx1"/>
                </a:solidFill>
                <a:latin typeface="HG丸ｺﾞｼｯｸM-PRO" pitchFamily="50" charset="-128"/>
                <a:ea typeface="HG丸ｺﾞｼｯｸM-PRO" pitchFamily="50" charset="-128"/>
              </a:rPr>
              <a:t>○ １回の教育相談の時間が長くならない</a:t>
            </a:r>
            <a:endParaRPr lang="en-US" altLang="ja-JP" sz="4000" dirty="0" smtClean="0">
              <a:solidFill>
                <a:schemeClr val="tx1"/>
              </a:solidFill>
              <a:latin typeface="HG丸ｺﾞｼｯｸM-PRO" pitchFamily="50" charset="-128"/>
              <a:ea typeface="HG丸ｺﾞｼｯｸM-PRO" pitchFamily="50" charset="-128"/>
            </a:endParaRPr>
          </a:p>
          <a:p>
            <a:pPr marL="715963" indent="-630238">
              <a:spcBef>
                <a:spcPts val="600"/>
              </a:spcBef>
            </a:pPr>
            <a:r>
              <a:rPr lang="ja-JP" altLang="en-US" sz="4000" dirty="0" smtClean="0">
                <a:solidFill>
                  <a:schemeClr val="tx1"/>
                </a:solidFill>
                <a:latin typeface="HG丸ｺﾞｼｯｸM-PRO" pitchFamily="50" charset="-128"/>
                <a:ea typeface="HG丸ｺﾞｼｯｸM-PRO" pitchFamily="50" charset="-128"/>
              </a:rPr>
              <a:t>○ 長くなり</a:t>
            </a:r>
            <a:r>
              <a:rPr lang="ja-JP" altLang="ja-JP" sz="4000" dirty="0" smtClean="0">
                <a:solidFill>
                  <a:schemeClr val="tx1"/>
                </a:solidFill>
                <a:latin typeface="HG丸ｺﾞｼｯｸM-PRO" pitchFamily="50" charset="-128"/>
                <a:ea typeface="HG丸ｺﾞｼｯｸM-PRO" pitchFamily="50" charset="-128"/>
              </a:rPr>
              <a:t>そうな場合には、</a:t>
            </a:r>
            <a:r>
              <a:rPr lang="ja-JP" altLang="en-US" sz="4000" dirty="0" smtClean="0">
                <a:solidFill>
                  <a:schemeClr val="tx1"/>
                </a:solidFill>
                <a:latin typeface="HG丸ｺﾞｼｯｸM-PRO" pitchFamily="50" charset="-128"/>
                <a:ea typeface="HG丸ｺﾞｼｯｸM-PRO" pitchFamily="50" charset="-128"/>
              </a:rPr>
              <a:t>機会を</a:t>
            </a:r>
            <a:r>
              <a:rPr lang="ja-JP" altLang="ja-JP" sz="4000" dirty="0" smtClean="0">
                <a:solidFill>
                  <a:schemeClr val="tx1"/>
                </a:solidFill>
                <a:latin typeface="HG丸ｺﾞｼｯｸM-PRO" pitchFamily="50" charset="-128"/>
                <a:ea typeface="HG丸ｺﾞｼｯｸM-PRO" pitchFamily="50" charset="-128"/>
              </a:rPr>
              <a:t>改め</a:t>
            </a:r>
            <a:r>
              <a:rPr lang="ja-JP" altLang="en-US" sz="4000" dirty="0" smtClean="0">
                <a:solidFill>
                  <a:schemeClr val="tx1"/>
                </a:solidFill>
                <a:latin typeface="HG丸ｺﾞｼｯｸM-PRO" pitchFamily="50" charset="-128"/>
                <a:ea typeface="HG丸ｺﾞｼｯｸM-PRO" pitchFamily="50" charset="-128"/>
              </a:rPr>
              <a:t>る</a:t>
            </a:r>
            <a:r>
              <a:rPr lang="ja-JP" altLang="ja-JP" sz="4000" dirty="0" smtClean="0">
                <a:solidFill>
                  <a:schemeClr val="tx1"/>
                </a:solidFill>
                <a:latin typeface="HG丸ｺﾞｼｯｸM-PRO" pitchFamily="50" charset="-128"/>
                <a:ea typeface="HG丸ｺﾞｼｯｸM-PRO" pitchFamily="50" charset="-128"/>
              </a:rPr>
              <a:t>ことを提案</a:t>
            </a:r>
            <a:r>
              <a:rPr lang="ja-JP" altLang="en-US" sz="4000" dirty="0" smtClean="0">
                <a:solidFill>
                  <a:schemeClr val="tx1"/>
                </a:solidFill>
                <a:latin typeface="HG丸ｺﾞｼｯｸM-PRO" pitchFamily="50" charset="-128"/>
                <a:ea typeface="HG丸ｺﾞｼｯｸM-PRO" pitchFamily="50" charset="-128"/>
              </a:rPr>
              <a:t>する</a:t>
            </a:r>
            <a:endParaRPr lang="en-US" altLang="ja-JP" sz="4000" dirty="0" smtClean="0">
              <a:solidFill>
                <a:schemeClr val="tx1"/>
              </a:solidFill>
              <a:latin typeface="HG丸ｺﾞｼｯｸM-PRO" pitchFamily="50" charset="-128"/>
              <a:ea typeface="HG丸ｺﾞｼｯｸM-PRO" pitchFamily="50" charset="-128"/>
            </a:endParaRPr>
          </a:p>
          <a:p>
            <a:pPr marL="620713" indent="-534988">
              <a:spcBef>
                <a:spcPts val="600"/>
              </a:spcBef>
            </a:pPr>
            <a:r>
              <a:rPr lang="ja-JP" altLang="en-US" sz="4000" dirty="0" smtClean="0">
                <a:solidFill>
                  <a:schemeClr val="tx1"/>
                </a:solidFill>
                <a:latin typeface="HG丸ｺﾞｼｯｸM-PRO" pitchFamily="50" charset="-128"/>
                <a:ea typeface="HG丸ｺﾞｼｯｸM-PRO" pitchFamily="50" charset="-128"/>
              </a:rPr>
              <a:t>○ あらかじめ終了時刻を伝える</a:t>
            </a:r>
          </a:p>
        </p:txBody>
      </p:sp>
      <p:sp>
        <p:nvSpPr>
          <p:cNvPr id="6" name="正方形/長方形 5"/>
          <p:cNvSpPr/>
          <p:nvPr/>
        </p:nvSpPr>
        <p:spPr>
          <a:xfrm>
            <a:off x="1115616" y="5589240"/>
            <a:ext cx="6912768"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solidFill>
                <a:latin typeface="HG丸ｺﾞｼｯｸM-PRO" pitchFamily="50" charset="-128"/>
                <a:ea typeface="HG丸ｺﾞｼｯｸM-PRO" pitchFamily="50" charset="-128"/>
              </a:rPr>
              <a:t>保護者の不安の軽減</a:t>
            </a:r>
            <a:endParaRPr kumimoji="1" lang="ja-JP" altLang="en-US" sz="4800" dirty="0">
              <a:solidFill>
                <a:schemeClr val="tx1"/>
              </a:solidFill>
              <a:latin typeface="HG丸ｺﾞｼｯｸM-PRO" pitchFamily="50" charset="-128"/>
              <a:ea typeface="HG丸ｺﾞｼｯｸM-PRO" pitchFamily="50" charset="-128"/>
            </a:endParaRPr>
          </a:p>
        </p:txBody>
      </p:sp>
      <p:sp>
        <p:nvSpPr>
          <p:cNvPr id="5" name="下矢印 4"/>
          <p:cNvSpPr/>
          <p:nvPr/>
        </p:nvSpPr>
        <p:spPr>
          <a:xfrm>
            <a:off x="3995936" y="5013176"/>
            <a:ext cx="115212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itchFamily="50" charset="-128"/>
              <a:ea typeface="HG丸ｺﾞｼｯｸM-PRO" pitchFamily="50" charset="-128"/>
            </a:endParaRPr>
          </a:p>
        </p:txBody>
      </p:sp>
      <p:sp>
        <p:nvSpPr>
          <p:cNvPr id="7" name="角丸四角形 6"/>
          <p:cNvSpPr/>
          <p:nvPr/>
        </p:nvSpPr>
        <p:spPr>
          <a:xfrm>
            <a:off x="395536" y="476672"/>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a:t>
            </a:r>
            <a:endParaRPr kumimoji="1" lang="ja-JP" altLang="en-US" sz="4000" dirty="0">
              <a:latin typeface="HG丸ｺﾞｼｯｸM-PRO" pitchFamily="50" charset="-128"/>
              <a:ea typeface="HG丸ｺﾞｼｯｸM-PRO" pitchFamily="50" charset="-128"/>
            </a:endParaRPr>
          </a:p>
        </p:txBody>
      </p:sp>
      <p:sp>
        <p:nvSpPr>
          <p:cNvPr id="8" name="角丸四角形 7"/>
          <p:cNvSpPr/>
          <p:nvPr/>
        </p:nvSpPr>
        <p:spPr>
          <a:xfrm>
            <a:off x="4067944" y="548680"/>
            <a:ext cx="3456384" cy="792088"/>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u="sng" dirty="0" smtClean="0">
                <a:solidFill>
                  <a:schemeClr val="tx1"/>
                </a:solidFill>
                <a:latin typeface="HG丸ｺﾞｼｯｸM-PRO" panose="020F0600000000000000" pitchFamily="50" charset="-128"/>
                <a:ea typeface="HG丸ｺﾞｼｯｸM-PRO" panose="020F0600000000000000" pitchFamily="50" charset="-128"/>
              </a:rPr>
              <a:t>時間の長さ</a:t>
            </a:r>
            <a:endParaRPr kumimoji="1" lang="ja-JP" altLang="en-US" sz="4400" u="sng" dirty="0"/>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「傾聴」の目的</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980927"/>
          </a:xfrm>
        </p:spPr>
        <p:txBody>
          <a:bodyPr>
            <a:normAutofit/>
          </a:bodyPr>
          <a:lstStyle/>
          <a:p>
            <a:pPr marL="173038" indent="0">
              <a:lnSpc>
                <a:spcPct val="150000"/>
              </a:lnSpc>
              <a:buNone/>
            </a:pPr>
            <a:r>
              <a:rPr kumimoji="1" lang="ja-JP" altLang="en-US" sz="4000" dirty="0" smtClean="0">
                <a:latin typeface="HG丸ｺﾞｼｯｸM-PRO" pitchFamily="50" charset="-128"/>
                <a:ea typeface="HG丸ｺﾞｼｯｸM-PRO" pitchFamily="50" charset="-128"/>
              </a:rPr>
              <a:t>　傾聴の目的は、相談者が抱える悩み等の様々な情報を聞き出し、相談者を理解すること。</a:t>
            </a:r>
            <a:endParaRPr kumimoji="1" lang="ja-JP" altLang="en-US" sz="4000" dirty="0">
              <a:latin typeface="HG丸ｺﾞｼｯｸM-PRO" pitchFamily="50" charset="-128"/>
              <a:ea typeface="HG丸ｺﾞｼｯｸM-PRO" pitchFamily="50" charset="-128"/>
            </a:endParaRPr>
          </a:p>
        </p:txBody>
      </p:sp>
      <p:sp>
        <p:nvSpPr>
          <p:cNvPr id="4" name="正方形/長方形 3"/>
          <p:cNvSpPr/>
          <p:nvPr/>
        </p:nvSpPr>
        <p:spPr>
          <a:xfrm>
            <a:off x="971600" y="4725144"/>
            <a:ext cx="7200800" cy="115212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聞き上手になる！</a:t>
            </a:r>
            <a:endParaRPr kumimoji="1" lang="ja-JP" altLang="en-US" sz="48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6" name="正方形/長方形 5"/>
          <p:cNvSpPr/>
          <p:nvPr/>
        </p:nvSpPr>
        <p:spPr>
          <a:xfrm>
            <a:off x="395536" y="3645024"/>
            <a:ext cx="475252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丸ｺﾞｼｯｸM-PRO" pitchFamily="50" charset="-128"/>
                <a:ea typeface="HG丸ｺﾞｼｯｸM-PRO" pitchFamily="50" charset="-128"/>
              </a:rPr>
              <a:t>相談に訪れる保護者は、</a:t>
            </a:r>
            <a:endParaRPr kumimoji="1" lang="ja-JP" altLang="en-US" sz="2800"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827584" y="4293096"/>
            <a:ext cx="4752528"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HG丸ｺﾞｼｯｸM-PRO" pitchFamily="50" charset="-128"/>
                <a:ea typeface="HG丸ｺﾞｼｯｸM-PRO" pitchFamily="50" charset="-128"/>
              </a:rPr>
              <a:t>○ 話し方、言葉遣いが不適切</a:t>
            </a:r>
            <a:endParaRPr kumimoji="1" lang="en-US" altLang="ja-JP" sz="2400" dirty="0" smtClean="0">
              <a:solidFill>
                <a:schemeClr val="tx1"/>
              </a:solidFill>
              <a:latin typeface="HG丸ｺﾞｼｯｸM-PRO" pitchFamily="50" charset="-128"/>
              <a:ea typeface="HG丸ｺﾞｼｯｸM-PRO" pitchFamily="50" charset="-128"/>
            </a:endParaRPr>
          </a:p>
          <a:p>
            <a:r>
              <a:rPr lang="ja-JP" altLang="en-US" sz="2400" dirty="0" smtClean="0">
                <a:solidFill>
                  <a:schemeClr val="tx1"/>
                </a:solidFill>
                <a:latin typeface="HG丸ｺﾞｼｯｸM-PRO" pitchFamily="50" charset="-128"/>
                <a:ea typeface="HG丸ｺﾞｼｯｸM-PRO" pitchFamily="50" charset="-128"/>
              </a:rPr>
              <a:t>○ 話す姿勢に元気がない</a:t>
            </a:r>
            <a:endParaRPr lang="en-US" altLang="ja-JP" sz="2400" dirty="0" smtClean="0">
              <a:solidFill>
                <a:schemeClr val="tx1"/>
              </a:solidFill>
              <a:latin typeface="HG丸ｺﾞｼｯｸM-PRO" pitchFamily="50" charset="-128"/>
              <a:ea typeface="HG丸ｺﾞｼｯｸM-PRO" pitchFamily="50" charset="-128"/>
            </a:endParaRPr>
          </a:p>
          <a:p>
            <a:r>
              <a:rPr kumimoji="1" lang="ja-JP" altLang="en-US" sz="2400" dirty="0" smtClean="0">
                <a:solidFill>
                  <a:schemeClr val="tx1"/>
                </a:solidFill>
                <a:latin typeface="HG丸ｺﾞｼｯｸM-PRO" pitchFamily="50" charset="-128"/>
                <a:ea typeface="HG丸ｺﾞｼｯｸM-PRO" pitchFamily="50" charset="-128"/>
              </a:rPr>
              <a:t>○ 視線が定まらない</a:t>
            </a:r>
            <a:endParaRPr kumimoji="1" lang="en-US" altLang="ja-JP" sz="2400" dirty="0" smtClean="0">
              <a:solidFill>
                <a:schemeClr val="tx1"/>
              </a:solidFill>
              <a:latin typeface="HG丸ｺﾞｼｯｸM-PRO" pitchFamily="50" charset="-128"/>
              <a:ea typeface="HG丸ｺﾞｼｯｸM-PRO" pitchFamily="50" charset="-128"/>
            </a:endParaRPr>
          </a:p>
          <a:p>
            <a:r>
              <a:rPr lang="ja-JP" altLang="en-US" sz="2400" dirty="0" smtClean="0">
                <a:solidFill>
                  <a:schemeClr val="tx1"/>
                </a:solidFill>
                <a:latin typeface="HG丸ｺﾞｼｯｸM-PRO" pitchFamily="50" charset="-128"/>
                <a:ea typeface="HG丸ｺﾞｼｯｸM-PRO" pitchFamily="50" charset="-128"/>
              </a:rPr>
              <a:t>○ 心の状態（気持ち）が不安定</a:t>
            </a:r>
            <a:endParaRPr lang="en-US" altLang="ja-JP" sz="2400" dirty="0" smtClean="0">
              <a:solidFill>
                <a:schemeClr val="tx1"/>
              </a:solidFill>
              <a:latin typeface="HG丸ｺﾞｼｯｸM-PRO" pitchFamily="50" charset="-128"/>
              <a:ea typeface="HG丸ｺﾞｼｯｸM-PRO" pitchFamily="50" charset="-128"/>
            </a:endParaRPr>
          </a:p>
          <a:p>
            <a:pPr algn="r"/>
            <a:r>
              <a:rPr kumimoji="1" lang="ja-JP" altLang="en-US" sz="2400" dirty="0" smtClean="0">
                <a:solidFill>
                  <a:schemeClr val="tx1"/>
                </a:solidFill>
                <a:latin typeface="HG丸ｺﾞｼｯｸM-PRO" pitchFamily="50" charset="-128"/>
                <a:ea typeface="HG丸ｺﾞｼｯｸM-PRO" pitchFamily="50" charset="-128"/>
              </a:rPr>
              <a:t>など</a:t>
            </a:r>
            <a:endParaRPr kumimoji="1" lang="ja-JP" altLang="en-US" sz="2400" dirty="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6804248" y="4509120"/>
            <a:ext cx="1944216" cy="10801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沈黙</a:t>
            </a:r>
            <a:endParaRPr kumimoji="1" lang="ja-JP" altLang="en-US" sz="4800" dirty="0">
              <a:solidFill>
                <a:schemeClr val="tx1"/>
              </a:solidFill>
              <a:latin typeface="HG丸ｺﾞｼｯｸM-PRO" pitchFamily="50" charset="-128"/>
              <a:ea typeface="HG丸ｺﾞｼｯｸM-PRO" pitchFamily="50" charset="-128"/>
            </a:endParaRPr>
          </a:p>
        </p:txBody>
      </p:sp>
      <p:sp>
        <p:nvSpPr>
          <p:cNvPr id="10" name="右矢印 9"/>
          <p:cNvSpPr/>
          <p:nvPr/>
        </p:nvSpPr>
        <p:spPr>
          <a:xfrm>
            <a:off x="5796136" y="4725144"/>
            <a:ext cx="72008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19268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latin typeface="HG丸ｺﾞｼｯｸM-PRO" pitchFamily="50" charset="-128"/>
                <a:ea typeface="HG丸ｺﾞｼｯｸM-PRO" pitchFamily="50" charset="-128"/>
              </a:rPr>
              <a:t>　話の間合い</a:t>
            </a:r>
            <a:endParaRPr kumimoji="1" lang="en-US" altLang="ja-JP" sz="3600" dirty="0" smtClean="0">
              <a:solidFill>
                <a:schemeClr val="tx1"/>
              </a:solidFill>
              <a:latin typeface="HG丸ｺﾞｼｯｸM-PRO" pitchFamily="50" charset="-128"/>
              <a:ea typeface="HG丸ｺﾞｼｯｸM-PRO" pitchFamily="50" charset="-128"/>
            </a:endParaRPr>
          </a:p>
          <a:p>
            <a:pPr indent="452438">
              <a:spcBef>
                <a:spcPts val="1800"/>
              </a:spcBef>
            </a:pPr>
            <a:r>
              <a:rPr kumimoji="1" lang="ja-JP" altLang="en-US" sz="3600" dirty="0" smtClean="0">
                <a:solidFill>
                  <a:schemeClr val="tx1"/>
                </a:solidFill>
                <a:latin typeface="HG丸ｺﾞｼｯｸM-PRO" pitchFamily="50" charset="-128"/>
                <a:ea typeface="HG丸ｺﾞｼｯｸM-PRO" pitchFamily="50" charset="-128"/>
              </a:rPr>
              <a:t>話すペース　等</a:t>
            </a:r>
            <a:endParaRPr kumimoji="1" lang="ja-JP" altLang="en-US" sz="3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anchor="ct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相談者の立場を想像</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76875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kumimoji="1" lang="ja-JP" altLang="en-US" sz="3600" dirty="0" smtClean="0">
                <a:solidFill>
                  <a:schemeClr val="tx1"/>
                </a:solidFill>
                <a:latin typeface="HG丸ｺﾞｼｯｸM-PRO" pitchFamily="50" charset="-128"/>
                <a:ea typeface="HG丸ｺﾞｼｯｸM-PRO" pitchFamily="50" charset="-128"/>
              </a:rPr>
              <a:t>相談者</a:t>
            </a:r>
            <a:r>
              <a:rPr lang="ja-JP" altLang="en-US" sz="3600" dirty="0" smtClean="0">
                <a:solidFill>
                  <a:schemeClr val="tx1"/>
                </a:solidFill>
                <a:latin typeface="HG丸ｺﾞｼｯｸM-PRO" pitchFamily="50" charset="-128"/>
                <a:ea typeface="HG丸ｺﾞｼｯｸM-PRO" pitchFamily="50" charset="-128"/>
              </a:rPr>
              <a:t>が体験したこと</a:t>
            </a:r>
            <a:endParaRPr lang="en-US" altLang="ja-JP" sz="3600" dirty="0">
              <a:solidFill>
                <a:schemeClr val="tx1"/>
              </a:solidFill>
              <a:latin typeface="HG丸ｺﾞｼｯｸM-PRO" pitchFamily="50" charset="-128"/>
              <a:ea typeface="HG丸ｺﾞｼｯｸM-PRO" pitchFamily="50" charset="-128"/>
            </a:endParaRPr>
          </a:p>
          <a:p>
            <a:pPr indent="450850"/>
            <a:r>
              <a:rPr kumimoji="1" lang="ja-JP" altLang="en-US" sz="4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相談者の思い</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5292080" y="5301208"/>
            <a:ext cx="3168352"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HG丸ｺﾞｼｯｸM-PRO" pitchFamily="50" charset="-128"/>
                <a:ea typeface="HG丸ｺﾞｼｯｸM-PRO" pitchFamily="50" charset="-128"/>
              </a:rPr>
              <a:t>共感的理解</a:t>
            </a:r>
            <a:endParaRPr kumimoji="1" lang="ja-JP" altLang="en-US" sz="4000" dirty="0">
              <a:solidFill>
                <a:schemeClr val="tx1"/>
              </a:solidFill>
              <a:latin typeface="HG丸ｺﾞｼｯｸM-PRO" pitchFamily="50" charset="-128"/>
              <a:ea typeface="HG丸ｺﾞｼｯｸM-PRO" pitchFamily="50" charset="-128"/>
            </a:endParaRPr>
          </a:p>
        </p:txBody>
      </p:sp>
      <p:sp>
        <p:nvSpPr>
          <p:cNvPr id="8" name="屈折矢印 7"/>
          <p:cNvSpPr/>
          <p:nvPr/>
        </p:nvSpPr>
        <p:spPr>
          <a:xfrm rot="5400000">
            <a:off x="4283968" y="5157192"/>
            <a:ext cx="1008112" cy="864096"/>
          </a:xfrm>
          <a:prstGeom prst="bentUpArrow">
            <a:avLst>
              <a:gd name="adj1" fmla="val 31126"/>
              <a:gd name="adj2" fmla="val 34957"/>
              <a:gd name="adj3" fmla="val 35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tIns="0" bIns="0" anchor="ctr">
            <a:noAutofit/>
          </a:bodyPr>
          <a:lstStyle/>
          <a:p>
            <a:pPr marL="0" indent="0" algn="ctr">
              <a:buNone/>
            </a:pPr>
            <a:r>
              <a:rPr kumimoji="1" lang="ja-JP" altLang="en-US" sz="5400" b="1" dirty="0" smtClean="0">
                <a:latin typeface="HG丸ｺﾞｼｯｸM-PRO" pitchFamily="50" charset="-128"/>
                <a:ea typeface="HG丸ｺﾞｼｯｸM-PRO" pitchFamily="50" charset="-128"/>
              </a:rPr>
              <a:t>受容の態度を伝える</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ポイント３</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76875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kumimoji="1" lang="ja-JP" altLang="en-US" sz="3600" dirty="0" smtClean="0">
                <a:solidFill>
                  <a:schemeClr val="tx1"/>
                </a:solidFill>
                <a:latin typeface="HG丸ｺﾞｼｯｸM-PRO" pitchFamily="50" charset="-128"/>
                <a:ea typeface="HG丸ｺﾞｼｯｸM-PRO" pitchFamily="50" charset="-128"/>
              </a:rPr>
              <a:t>うなずき（肯定の意思）</a:t>
            </a:r>
            <a:endParaRPr kumimoji="1" lang="en-US" altLang="ja-JP" sz="3600" dirty="0" smtClean="0">
              <a:solidFill>
                <a:schemeClr val="tx1"/>
              </a:solidFill>
              <a:latin typeface="HG丸ｺﾞｼｯｸM-PRO" pitchFamily="50" charset="-128"/>
              <a:ea typeface="HG丸ｺﾞｼｯｸM-PRO" pitchFamily="50" charset="-128"/>
            </a:endParaRPr>
          </a:p>
          <a:p>
            <a:pPr marL="358775">
              <a:spcBef>
                <a:spcPts val="1200"/>
              </a:spcBef>
            </a:pPr>
            <a:r>
              <a:rPr kumimoji="1" lang="ja-JP" altLang="en-US" sz="4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頑張りを認める言葉掛け</a:t>
            </a:r>
            <a:endParaRPr kumimoji="1" lang="en-US" altLang="ja-JP" sz="3600" dirty="0" smtClean="0">
              <a:solidFill>
                <a:schemeClr val="tx1"/>
              </a:solidFill>
              <a:latin typeface="HG丸ｺﾞｼｯｸM-PRO" pitchFamily="50" charset="-128"/>
              <a:ea typeface="HG丸ｺﾞｼｯｸM-PRO" pitchFamily="50" charset="-128"/>
            </a:endParaRPr>
          </a:p>
          <a:p>
            <a:pPr marL="358775">
              <a:spcBef>
                <a:spcPts val="1200"/>
              </a:spcBef>
            </a:pPr>
            <a:r>
              <a:rPr lang="ja-JP" altLang="en-US" sz="3600" dirty="0" smtClean="0">
                <a:solidFill>
                  <a:schemeClr val="tx1"/>
                </a:solidFill>
                <a:latin typeface="HG丸ｺﾞｼｯｸM-PRO" pitchFamily="50" charset="-128"/>
                <a:ea typeface="HG丸ｺﾞｼｯｸM-PRO" pitchFamily="50" charset="-128"/>
              </a:rPr>
              <a:t>相談内容の繰り返し</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額縁 5">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8" name="角丸四角形 7">
            <a:hlinkClick r:id="rId4" action="ppaction://hlinksldjump"/>
          </p:cNvPr>
          <p:cNvSpPr/>
          <p:nvPr/>
        </p:nvSpPr>
        <p:spPr>
          <a:xfrm>
            <a:off x="251520" y="6381328"/>
            <a:ext cx="1224136" cy="4046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エクササイズへ</a:t>
            </a:r>
            <a:endParaRPr kumimoji="1" lang="ja-JP" altLang="en-US" sz="1200" b="1"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844824"/>
            <a:ext cx="8229600" cy="2448272"/>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indent="-892175" algn="l">
              <a:lnSpc>
                <a:spcPct val="150000"/>
              </a:lnSpc>
            </a:pP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５　よい質問</a:t>
            </a: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適切な質問</a:t>
            </a: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とは</a:t>
            </a:r>
            <a:endParaRPr lang="en-US" altLang="ja-JP" sz="4000" dirty="0" smtClean="0">
              <a:solidFill>
                <a:schemeClr val="bg1"/>
              </a:solidFill>
              <a:latin typeface="HG丸ｺﾞｼｯｸM-PRO" panose="020F0600000000000000" pitchFamily="50" charset="-128"/>
              <a:ea typeface="HG丸ｺﾞｼｯｸM-PRO" panose="020F0600000000000000" pitchFamily="50" charset="-128"/>
            </a:endParaRPr>
          </a:p>
          <a:p>
            <a:pPr marL="892175" indent="3175" algn="l">
              <a:lnSpc>
                <a:spcPct val="150000"/>
              </a:lnSpc>
            </a:pP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どのような質問でしょうか？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13686992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43077"/>
            <a:ext cx="7776864" cy="3683060"/>
          </a:xfrm>
          <a:prstGeom prst="rect">
            <a:avLst/>
          </a:prstGeom>
          <a:noFill/>
        </p:spPr>
        <p:txBody>
          <a:bodyPr wrap="square" rtlCol="0">
            <a:spAutoFit/>
          </a:bodyPr>
          <a:lstStyle/>
          <a:p>
            <a:pPr>
              <a:lnSpc>
                <a:spcPts val="5600"/>
              </a:lnSpc>
            </a:pPr>
            <a:r>
              <a:rPr lang="ja-JP" altLang="en-US" sz="4000" dirty="0" smtClean="0">
                <a:latin typeface="HG丸ｺﾞｼｯｸM-PRO" pitchFamily="50" charset="-128"/>
                <a:ea typeface="HG丸ｺﾞｼｯｸM-PRO" pitchFamily="50" charset="-128"/>
              </a:rPr>
              <a:t>　質問の</a:t>
            </a:r>
            <a:r>
              <a:rPr lang="ja-JP" altLang="en-US" sz="4000" u="sng" dirty="0" smtClean="0">
                <a:solidFill>
                  <a:schemeClr val="tx2"/>
                </a:solidFill>
                <a:latin typeface="HG丸ｺﾞｼｯｸM-PRO" pitchFamily="50" charset="-128"/>
                <a:ea typeface="HG丸ｺﾞｼｯｸM-PRO" pitchFamily="50" charset="-128"/>
              </a:rPr>
              <a:t>内容</a:t>
            </a:r>
            <a:r>
              <a:rPr lang="ja-JP" altLang="en-US" sz="4000" dirty="0" smtClean="0">
                <a:latin typeface="HG丸ｺﾞｼｯｸM-PRO" pitchFamily="50" charset="-128"/>
                <a:ea typeface="HG丸ｺﾞｼｯｸM-PRO" pitchFamily="50" charset="-128"/>
              </a:rPr>
              <a:t>や</a:t>
            </a:r>
            <a:r>
              <a:rPr lang="ja-JP" altLang="en-US" sz="4000" u="sng" dirty="0" smtClean="0">
                <a:solidFill>
                  <a:schemeClr val="tx2"/>
                </a:solidFill>
                <a:latin typeface="HG丸ｺﾞｼｯｸM-PRO" pitchFamily="50" charset="-128"/>
                <a:ea typeface="HG丸ｺﾞｼｯｸM-PRO" pitchFamily="50" charset="-128"/>
              </a:rPr>
              <a:t>タイミング</a:t>
            </a:r>
            <a:r>
              <a:rPr lang="ja-JP" altLang="en-US" sz="4000" dirty="0" smtClean="0">
                <a:latin typeface="HG丸ｺﾞｼｯｸM-PRO" pitchFamily="50" charset="-128"/>
                <a:ea typeface="HG丸ｺﾞｼｯｸM-PRO" pitchFamily="50" charset="-128"/>
              </a:rPr>
              <a:t>が適切でないと、相談者への理解が浅いものになったり、相談者に警戒心を抱かせたりする可能性がある。</a:t>
            </a:r>
            <a:endParaRPr kumimoji="1" lang="ja-JP" altLang="en-US" sz="2000" dirty="0">
              <a:latin typeface="HG丸ｺﾞｼｯｸM-PRO" pitchFamily="50" charset="-128"/>
              <a:ea typeface="HG丸ｺﾞｼｯｸM-PRO" pitchFamily="50" charset="-128"/>
            </a:endParaRPr>
          </a:p>
        </p:txBody>
      </p:sp>
      <p:sp>
        <p:nvSpPr>
          <p:cNvPr id="3" name="タイトル 1"/>
          <p:cNvSpPr>
            <a:spLocks noGrp="1"/>
          </p:cNvSpPr>
          <p:nvPr>
            <p:ph type="title"/>
          </p:nvPr>
        </p:nvSpPr>
        <p:spPr>
          <a:xfrm>
            <a:off x="457200" y="274638"/>
            <a:ext cx="8229600" cy="1143000"/>
          </a:xfrm>
          <a:solidFill>
            <a:srgbClr val="FFFF00"/>
          </a:solidFill>
        </p:spPr>
        <p:txBody>
          <a:bodyPr>
            <a:normAutofit fontScale="90000"/>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教育相談の段階で変化する！</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624736"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「はい」「いいえ」で答えることができる質問</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95536" y="12687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bg1"/>
                </a:solidFill>
                <a:latin typeface="HG丸ｺﾞｼｯｸM-PRO" pitchFamily="50" charset="-128"/>
                <a:ea typeface="HG丸ｺﾞｼｯｸM-PRO" pitchFamily="50" charset="-128"/>
              </a:rPr>
              <a:t>信頼関係が希薄な</a:t>
            </a:r>
            <a:r>
              <a:rPr kumimoji="1" lang="ja-JP" altLang="en-US" sz="4000" dirty="0" smtClean="0">
                <a:latin typeface="HG丸ｺﾞｼｯｸM-PRO" pitchFamily="50" charset="-128"/>
                <a:ea typeface="HG丸ｺﾞｼｯｸM-PRO" pitchFamily="50" charset="-128"/>
              </a:rPr>
              <a:t>相談の初期</a:t>
            </a:r>
            <a:endParaRPr kumimoji="1" lang="ja-JP" altLang="en-US" sz="4000" dirty="0">
              <a:latin typeface="HG丸ｺﾞｼｯｸM-PRO" pitchFamily="50" charset="-128"/>
              <a:ea typeface="HG丸ｺﾞｼｯｸM-PRO" pitchFamily="50" charset="-128"/>
            </a:endParaRPr>
          </a:p>
        </p:txBody>
      </p:sp>
      <p:sp>
        <p:nvSpPr>
          <p:cNvPr id="7" name="コンテンツ プレースホルダ 2"/>
          <p:cNvSpPr txBox="1">
            <a:spLocks/>
          </p:cNvSpPr>
          <p:nvPr/>
        </p:nvSpPr>
        <p:spPr>
          <a:xfrm>
            <a:off x="1835696" y="4725145"/>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　悩み事の本質に関わるような内容の質問</a:t>
            </a:r>
            <a:endParaRPr kumimoji="1" lang="ja-JP" altLang="en-US" sz="36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乗算記号 8"/>
          <p:cNvSpPr/>
          <p:nvPr/>
        </p:nvSpPr>
        <p:spPr>
          <a:xfrm>
            <a:off x="144016" y="4365104"/>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624736"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「はい」「いいえ」で答えることができない質問</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95536" y="1268760"/>
            <a:ext cx="81369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a:r>
              <a:rPr lang="ja-JP" altLang="en-US" sz="4000" dirty="0" smtClean="0">
                <a:solidFill>
                  <a:schemeClr val="bg1"/>
                </a:solidFill>
                <a:latin typeface="HG丸ｺﾞｼｯｸM-PRO" pitchFamily="50" charset="-128"/>
                <a:ea typeface="HG丸ｺﾞｼｯｸM-PRO" pitchFamily="50" charset="-128"/>
              </a:rPr>
              <a:t>信頼関係が構築されつつある</a:t>
            </a:r>
            <a:endParaRPr lang="en-US" altLang="ja-JP" sz="4000" dirty="0" smtClean="0">
              <a:solidFill>
                <a:schemeClr val="bg1"/>
              </a:solidFill>
              <a:latin typeface="HG丸ｺﾞｼｯｸM-PRO" pitchFamily="50" charset="-128"/>
              <a:ea typeface="HG丸ｺﾞｼｯｸM-PRO" pitchFamily="50" charset="-128"/>
            </a:endParaRPr>
          </a:p>
          <a:p>
            <a:pPr marL="542925"/>
            <a:r>
              <a:rPr lang="ja-JP" altLang="en-US" sz="4000" dirty="0" smtClean="0">
                <a:latin typeface="HG丸ｺﾞｼｯｸM-PRO" pitchFamily="50" charset="-128"/>
                <a:ea typeface="HG丸ｺﾞｼｯｸM-PRO" pitchFamily="50" charset="-128"/>
              </a:rPr>
              <a:t>相談</a:t>
            </a:r>
            <a:r>
              <a:rPr kumimoji="1" lang="ja-JP" altLang="en-US" sz="4000" dirty="0" smtClean="0">
                <a:latin typeface="HG丸ｺﾞｼｯｸM-PRO" pitchFamily="50" charset="-128"/>
                <a:ea typeface="HG丸ｺﾞｼｯｸM-PRO" pitchFamily="50" charset="-128"/>
              </a:rPr>
              <a:t>の中・後期</a:t>
            </a:r>
            <a:endParaRPr kumimoji="1" lang="ja-JP" altLang="en-US" sz="4000" dirty="0">
              <a:latin typeface="HG丸ｺﾞｼｯｸM-PRO" pitchFamily="50" charset="-128"/>
              <a:ea typeface="HG丸ｺﾞｼｯｸM-PRO" pitchFamily="50" charset="-128"/>
            </a:endParaRPr>
          </a:p>
        </p:txBody>
      </p:sp>
      <p:sp>
        <p:nvSpPr>
          <p:cNvPr id="7" name="コンテンツ プレースホルダ 2"/>
          <p:cNvSpPr txBox="1">
            <a:spLocks/>
          </p:cNvSpPr>
          <p:nvPr/>
        </p:nvSpPr>
        <p:spPr>
          <a:xfrm>
            <a:off x="1835696" y="4581129"/>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　解決方法を相談者の中から引き出す質問</a:t>
            </a:r>
            <a:endParaRPr kumimoji="1" lang="ja-JP" altLang="en-US" sz="36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8"/>
          <p:cNvSpPr/>
          <p:nvPr/>
        </p:nvSpPr>
        <p:spPr>
          <a:xfrm>
            <a:off x="467544" y="4581128"/>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336704"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相談の解決や問題の改善に直接関係のない質問</a:t>
            </a:r>
            <a:endParaRPr kumimoji="1" lang="ja-JP" altLang="en-US" sz="3600" dirty="0">
              <a:latin typeface="HG丸ｺﾞｼｯｸM-PRO" pitchFamily="50" charset="-128"/>
              <a:ea typeface="HG丸ｺﾞｼｯｸM-PRO" pitchFamily="50" charset="-128"/>
            </a:endParaRPr>
          </a:p>
        </p:txBody>
      </p:sp>
      <p:sp>
        <p:nvSpPr>
          <p:cNvPr id="9" name="乗算記号 8"/>
          <p:cNvSpPr/>
          <p:nvPr/>
        </p:nvSpPr>
        <p:spPr>
          <a:xfrm>
            <a:off x="144016" y="2564904"/>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27_yougokyouy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149080"/>
            <a:ext cx="2553072" cy="2553072"/>
          </a:xfrm>
          <a:prstGeom prst="rect">
            <a:avLst/>
          </a:prstGeom>
        </p:spPr>
      </p:pic>
      <p:sp>
        <p:nvSpPr>
          <p:cNvPr id="12" name="角丸四角形吹き出し 11"/>
          <p:cNvSpPr/>
          <p:nvPr/>
        </p:nvSpPr>
        <p:spPr>
          <a:xfrm>
            <a:off x="755576" y="4581128"/>
            <a:ext cx="5184576" cy="1512168"/>
          </a:xfrm>
          <a:prstGeom prst="wedgeRoundRectCallout">
            <a:avLst>
              <a:gd name="adj1" fmla="val 57346"/>
              <a:gd name="adj2" fmla="val -22336"/>
              <a:gd name="adj3" fmla="val 16667"/>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en-US" sz="2800" dirty="0" smtClean="0">
                <a:solidFill>
                  <a:schemeClr val="tx1"/>
                </a:solidFill>
                <a:latin typeface="HG丸ｺﾞｼｯｸM-PRO" pitchFamily="50" charset="-128"/>
                <a:ea typeface="HG丸ｺﾞｼｯｸM-PRO" pitchFamily="50" charset="-128"/>
              </a:rPr>
              <a:t>気持ちを和らげるような質問の必要性は低いと考えます。</a:t>
            </a:r>
            <a:endParaRPr lang="ja-JP" altLang="en-US" sz="2800" dirty="0">
              <a:solidFill>
                <a:schemeClr val="tx1"/>
              </a:solidFill>
              <a:latin typeface="HG丸ｺﾞｼｯｸM-PRO" pitchFamily="50" charset="-128"/>
              <a:ea typeface="HG丸ｺﾞｼｯｸM-PRO" pitchFamily="50" charset="-128"/>
            </a:endParaRPr>
          </a:p>
        </p:txBody>
      </p:sp>
      <p:sp>
        <p:nvSpPr>
          <p:cNvPr id="10" name="角丸四角形 9"/>
          <p:cNvSpPr/>
          <p:nvPr/>
        </p:nvSpPr>
        <p:spPr>
          <a:xfrm>
            <a:off x="395536" y="1268760"/>
            <a:ext cx="81369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a:r>
              <a:rPr lang="ja-JP" altLang="en-US" sz="4000" dirty="0" smtClean="0">
                <a:solidFill>
                  <a:schemeClr val="bg1"/>
                </a:solidFill>
                <a:latin typeface="HG丸ｺﾞｼｯｸM-PRO" pitchFamily="50" charset="-128"/>
                <a:ea typeface="HG丸ｺﾞｼｯｸM-PRO" pitchFamily="50" charset="-128"/>
              </a:rPr>
              <a:t>信頼関係が構築されつつある</a:t>
            </a:r>
            <a:endParaRPr lang="en-US" altLang="ja-JP" sz="4000" dirty="0" smtClean="0">
              <a:solidFill>
                <a:schemeClr val="bg1"/>
              </a:solidFill>
              <a:latin typeface="HG丸ｺﾞｼｯｸM-PRO" pitchFamily="50" charset="-128"/>
              <a:ea typeface="HG丸ｺﾞｼｯｸM-PRO" pitchFamily="50" charset="-128"/>
            </a:endParaRPr>
          </a:p>
          <a:p>
            <a:pPr marL="542925"/>
            <a:r>
              <a:rPr lang="ja-JP" altLang="en-US" sz="4000" dirty="0" smtClean="0">
                <a:latin typeface="HG丸ｺﾞｼｯｸM-PRO" pitchFamily="50" charset="-128"/>
                <a:ea typeface="HG丸ｺﾞｼｯｸM-PRO" pitchFamily="50" charset="-128"/>
              </a:rPr>
              <a:t>相談</a:t>
            </a:r>
            <a:r>
              <a:rPr kumimoji="1" lang="ja-JP" altLang="en-US" sz="4000" dirty="0" smtClean="0">
                <a:latin typeface="HG丸ｺﾞｼｯｸM-PRO" pitchFamily="50" charset="-128"/>
                <a:ea typeface="HG丸ｺﾞｼｯｸM-PRO" pitchFamily="50" charset="-128"/>
              </a:rPr>
              <a:t>の中・後期</a:t>
            </a:r>
            <a:endParaRPr kumimoji="1" lang="ja-JP" altLang="en-US" sz="40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indent="-717550"/>
            <a:r>
              <a:rPr lang="ja-JP" altLang="en-US" sz="4000" dirty="0" smtClean="0">
                <a:solidFill>
                  <a:schemeClr val="tx1"/>
                </a:solidFill>
                <a:latin typeface="HG丸ｺﾞｼｯｸM-PRO" pitchFamily="50" charset="-128"/>
                <a:ea typeface="HG丸ｺﾞｼｯｸM-PRO" pitchFamily="50" charset="-128"/>
              </a:rPr>
              <a:t>○ 間隔をおいて、継続して教育相談を行う方が効果的</a:t>
            </a:r>
            <a:endParaRPr lang="en-US" altLang="ja-JP" sz="4000" dirty="0" smtClean="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539552" y="4149080"/>
            <a:ext cx="8064896" cy="1872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3200" dirty="0" smtClean="0">
                <a:solidFill>
                  <a:schemeClr val="tx1"/>
                </a:solidFill>
                <a:latin typeface="HG丸ｺﾞｼｯｸM-PRO" pitchFamily="50" charset="-128"/>
                <a:ea typeface="HG丸ｺﾞｼｯｸM-PRO" pitchFamily="50" charset="-128"/>
              </a:rPr>
              <a:t>　</a:t>
            </a:r>
            <a:r>
              <a:rPr lang="ja-JP" altLang="ja-JP" sz="3200" dirty="0" smtClean="0">
                <a:solidFill>
                  <a:schemeClr val="tx1"/>
                </a:solidFill>
                <a:latin typeface="HG丸ｺﾞｼｯｸM-PRO" pitchFamily="50" charset="-128"/>
                <a:ea typeface="HG丸ｺﾞｼｯｸM-PRO" pitchFamily="50" charset="-128"/>
              </a:rPr>
              <a:t>次の相談の日までに、自分が言ったことや</a:t>
            </a:r>
            <a:r>
              <a:rPr lang="ja-JP" altLang="en-US" sz="3200" dirty="0" smtClean="0">
                <a:solidFill>
                  <a:schemeClr val="tx1"/>
                </a:solidFill>
                <a:latin typeface="HG丸ｺﾞｼｯｸM-PRO" pitchFamily="50" charset="-128"/>
                <a:ea typeface="HG丸ｺﾞｼｯｸM-PRO" pitchFamily="50" charset="-128"/>
              </a:rPr>
              <a:t>先生</a:t>
            </a:r>
            <a:r>
              <a:rPr lang="ja-JP" altLang="ja-JP" sz="3200" dirty="0" smtClean="0">
                <a:solidFill>
                  <a:schemeClr val="tx1"/>
                </a:solidFill>
                <a:latin typeface="HG丸ｺﾞｼｯｸM-PRO" pitchFamily="50" charset="-128"/>
                <a:ea typeface="HG丸ｺﾞｼｯｸM-PRO" pitchFamily="50" charset="-128"/>
              </a:rPr>
              <a:t>に言われたことについて、考えを進めたり考え直したりすることができる</a:t>
            </a:r>
            <a:r>
              <a:rPr lang="ja-JP" altLang="en-US" sz="3200" dirty="0" smtClean="0">
                <a:solidFill>
                  <a:schemeClr val="tx1"/>
                </a:solidFill>
                <a:latin typeface="HG丸ｺﾞｼｯｸM-PRO" pitchFamily="50" charset="-128"/>
                <a:ea typeface="HG丸ｺﾞｼｯｸM-PRO" pitchFamily="50" charset="-128"/>
              </a:rPr>
              <a:t>。</a:t>
            </a:r>
            <a:endParaRPr kumimoji="1" lang="ja-JP" altLang="en-US" sz="3200" dirty="0">
              <a:solidFill>
                <a:schemeClr val="tx1"/>
              </a:solidFill>
              <a:latin typeface="HG丸ｺﾞｼｯｸM-PRO" pitchFamily="50" charset="-128"/>
              <a:ea typeface="HG丸ｺﾞｼｯｸM-PRO" pitchFamily="50" charset="-128"/>
            </a:endParaRPr>
          </a:p>
        </p:txBody>
      </p:sp>
      <p:sp>
        <p:nvSpPr>
          <p:cNvPr id="7" name="額縁 6">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9" name="角丸四角形 8"/>
          <p:cNvSpPr/>
          <p:nvPr/>
        </p:nvSpPr>
        <p:spPr>
          <a:xfrm>
            <a:off x="395536" y="476672"/>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a:t>
            </a:r>
            <a:endParaRPr kumimoji="1" lang="ja-JP" altLang="en-US" sz="4000" dirty="0">
              <a:latin typeface="HG丸ｺﾞｼｯｸM-PRO" pitchFamily="50" charset="-128"/>
              <a:ea typeface="HG丸ｺﾞｼｯｸM-PRO" pitchFamily="50" charset="-128"/>
            </a:endParaRPr>
          </a:p>
        </p:txBody>
      </p:sp>
      <p:sp>
        <p:nvSpPr>
          <p:cNvPr id="10" name="角丸四角形 9"/>
          <p:cNvSpPr/>
          <p:nvPr/>
        </p:nvSpPr>
        <p:spPr>
          <a:xfrm>
            <a:off x="4067944" y="476672"/>
            <a:ext cx="4608512" cy="1224136"/>
          </a:xfrm>
          <a:prstGeom prst="roundRect">
            <a:avLst>
              <a:gd name="adj" fmla="val 1014"/>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u="sng" dirty="0" smtClean="0">
                <a:solidFill>
                  <a:schemeClr val="tx1"/>
                </a:solidFill>
                <a:latin typeface="HG丸ｺﾞｼｯｸM-PRO" panose="020F0600000000000000" pitchFamily="50" charset="-128"/>
                <a:ea typeface="HG丸ｺﾞｼｯｸM-PRO" panose="020F0600000000000000" pitchFamily="50" charset="-128"/>
              </a:rPr>
              <a:t>教育相談を</a:t>
            </a:r>
            <a:endParaRPr lang="en-US" altLang="ja-JP" sz="4400" u="sng"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4400" u="sng" dirty="0" smtClean="0">
                <a:solidFill>
                  <a:schemeClr val="tx1"/>
                </a:solidFill>
                <a:latin typeface="HG丸ｺﾞｼｯｸM-PRO" panose="020F0600000000000000" pitchFamily="50" charset="-128"/>
                <a:ea typeface="HG丸ｺﾞｼｯｸM-PRO" panose="020F0600000000000000" pitchFamily="50" charset="-128"/>
              </a:rPr>
              <a:t>継続する</a:t>
            </a:r>
            <a:r>
              <a:rPr lang="ja-JP" altLang="en-US" sz="4400" u="sng" dirty="0">
                <a:solidFill>
                  <a:schemeClr val="tx1"/>
                </a:solidFill>
                <a:latin typeface="HG丸ｺﾞｼｯｸM-PRO" panose="020F0600000000000000" pitchFamily="50" charset="-128"/>
                <a:ea typeface="HG丸ｺﾞｼｯｸM-PRO" panose="020F0600000000000000" pitchFamily="50" charset="-128"/>
              </a:rPr>
              <a:t>場合</a:t>
            </a:r>
            <a:endParaRPr kumimoji="1" lang="ja-JP" altLang="en-US" sz="4400" u="sng" dirty="0"/>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「不適切な質問」とは？</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044823"/>
          </a:xfrm>
          <a:ln w="19050">
            <a:solidFill>
              <a:schemeClr val="accent1"/>
            </a:solidFill>
          </a:ln>
        </p:spPr>
        <p:txBody>
          <a:bodyPr>
            <a:normAutofit/>
          </a:bodyPr>
          <a:lstStyle/>
          <a:p>
            <a:pPr marL="174625" indent="0">
              <a:lnSpc>
                <a:spcPct val="150000"/>
              </a:lnSpc>
              <a:buNone/>
            </a:pPr>
            <a:r>
              <a:rPr kumimoji="1" lang="ja-JP" altLang="en-US" sz="4000" dirty="0" smtClean="0">
                <a:latin typeface="HG丸ｺﾞｼｯｸM-PRO" pitchFamily="50" charset="-128"/>
                <a:ea typeface="HG丸ｺﾞｼｯｸM-PRO" pitchFamily="50" charset="-128"/>
              </a:rPr>
              <a:t>　相談者の考えを、教員が描いた結果に</a:t>
            </a:r>
            <a:r>
              <a:rPr kumimoji="1" lang="ja-JP" altLang="en-US" sz="4000" b="1" u="sng" dirty="0" smtClean="0">
                <a:solidFill>
                  <a:srgbClr val="FF0000"/>
                </a:solidFill>
                <a:latin typeface="HG丸ｺﾞｼｯｸM-PRO" pitchFamily="50" charset="-128"/>
                <a:ea typeface="HG丸ｺﾞｼｯｸM-PRO" pitchFamily="50" charset="-128"/>
              </a:rPr>
              <a:t>誘導</a:t>
            </a:r>
            <a:r>
              <a:rPr kumimoji="1" lang="ja-JP" altLang="en-US" sz="4000" dirty="0" smtClean="0">
                <a:latin typeface="HG丸ｺﾞｼｯｸM-PRO" pitchFamily="50" charset="-128"/>
                <a:ea typeface="HG丸ｺﾞｼｯｸM-PRO" pitchFamily="50" charset="-128"/>
              </a:rPr>
              <a:t>する質問</a:t>
            </a:r>
            <a:endParaRPr kumimoji="1" lang="ja-JP" altLang="en-US" sz="4000" dirty="0">
              <a:latin typeface="HG丸ｺﾞｼｯｸM-PRO" pitchFamily="50" charset="-128"/>
              <a:ea typeface="HG丸ｺﾞｼｯｸM-PRO" pitchFamily="50" charset="-128"/>
            </a:endParaRPr>
          </a:p>
        </p:txBody>
      </p:sp>
      <p:sp>
        <p:nvSpPr>
          <p:cNvPr id="6" name="コンテンツ プレースホルダ 2"/>
          <p:cNvSpPr txBox="1">
            <a:spLocks/>
          </p:cNvSpPr>
          <p:nvPr/>
        </p:nvSpPr>
        <p:spPr>
          <a:xfrm>
            <a:off x="467544" y="4077072"/>
            <a:ext cx="8229600" cy="2044823"/>
          </a:xfrm>
          <a:prstGeom prst="rect">
            <a:avLst/>
          </a:prstGeom>
          <a:ln w="19050">
            <a:solidFill>
              <a:schemeClr val="accent1"/>
            </a:solidFill>
          </a:ln>
        </p:spPr>
        <p:txBody>
          <a:bodyPr vert="horz" lIns="91440" tIns="45720" rIns="91440" bIns="45720" rtlCol="0">
            <a:normAutofit/>
          </a:bodyPr>
          <a:lstStyle/>
          <a:p>
            <a:pPr marL="174625" lvl="0">
              <a:lnSpc>
                <a:spcPct val="150000"/>
              </a:lnSpc>
              <a:spcBef>
                <a:spcPct val="20000"/>
              </a:spcBef>
            </a:pP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　</a:t>
            </a:r>
            <a:r>
              <a:rPr lang="ja-JP" altLang="ja-JP" sz="4000" dirty="0">
                <a:latin typeface="HG丸ｺﾞｼｯｸM-PRO" pitchFamily="50" charset="-128"/>
                <a:ea typeface="HG丸ｺﾞｼｯｸM-PRO" pitchFamily="50" charset="-128"/>
              </a:rPr>
              <a:t>質問の中に「～ない」という</a:t>
            </a:r>
            <a:r>
              <a:rPr lang="ja-JP" altLang="ja-JP" sz="4000" b="1" u="sng" dirty="0">
                <a:solidFill>
                  <a:srgbClr val="FF0000"/>
                </a:solidFill>
                <a:latin typeface="HG丸ｺﾞｼｯｸM-PRO" pitchFamily="50" charset="-128"/>
                <a:ea typeface="HG丸ｺﾞｼｯｸM-PRO" pitchFamily="50" charset="-128"/>
              </a:rPr>
              <a:t>否定の言葉</a:t>
            </a:r>
            <a:r>
              <a:rPr lang="ja-JP" altLang="ja-JP" sz="4000" dirty="0">
                <a:latin typeface="HG丸ｺﾞｼｯｸM-PRO" pitchFamily="50" charset="-128"/>
                <a:ea typeface="HG丸ｺﾞｼｯｸM-PRO" pitchFamily="50" charset="-128"/>
              </a:rPr>
              <a:t>を含んでいる</a:t>
            </a:r>
            <a:r>
              <a:rPr lang="ja-JP" altLang="ja-JP" sz="4000" dirty="0" smtClean="0">
                <a:latin typeface="HG丸ｺﾞｼｯｸM-PRO" pitchFamily="50" charset="-128"/>
                <a:ea typeface="HG丸ｺﾞｼｯｸM-PRO" pitchFamily="50" charset="-128"/>
              </a:rPr>
              <a:t>質問</a:t>
            </a:r>
            <a:endParaRPr kumimoji="1" lang="ja-JP" altLang="en-US" sz="40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p:txBody>
      </p:sp>
      <p:sp>
        <p:nvSpPr>
          <p:cNvPr id="7" name="角丸四角形 6">
            <a:hlinkClick r:id="rId3" action="ppaction://hlinksldjump"/>
          </p:cNvPr>
          <p:cNvSpPr/>
          <p:nvPr/>
        </p:nvSpPr>
        <p:spPr>
          <a:xfrm>
            <a:off x="179512" y="6381328"/>
            <a:ext cx="1224136" cy="4046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エクササイズへ</a:t>
            </a:r>
            <a:endParaRPr kumimoji="1" lang="ja-JP" altLang="en-US" sz="1200" b="1" dirty="0"/>
          </a:p>
        </p:txBody>
      </p:sp>
      <p:sp>
        <p:nvSpPr>
          <p:cNvPr id="8" name="額縁 7">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412776"/>
            <a:ext cx="8229600" cy="266429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08038" indent="-808038" algn="l"/>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６  保護者の相談に対して、よいアドバイスをしたいのですが、気を付けることは何ですか？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1311476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illust42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56992"/>
            <a:ext cx="1872208" cy="2777315"/>
          </a:xfrm>
          <a:prstGeom prst="rect">
            <a:avLst/>
          </a:prstGeom>
        </p:spPr>
      </p:pic>
      <p:sp>
        <p:nvSpPr>
          <p:cNvPr id="6" name="角丸四角形吹き出し 5"/>
          <p:cNvSpPr/>
          <p:nvPr/>
        </p:nvSpPr>
        <p:spPr>
          <a:xfrm>
            <a:off x="2555776" y="1268760"/>
            <a:ext cx="6336704" cy="4320480"/>
          </a:xfrm>
          <a:prstGeom prst="wedgeRoundRectCallout">
            <a:avLst>
              <a:gd name="adj1" fmla="val -62706"/>
              <a:gd name="adj2" fmla="val 1885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dirty="0" smtClean="0">
                <a:solidFill>
                  <a:schemeClr val="tx1"/>
                </a:solidFill>
                <a:latin typeface="HG丸ｺﾞｼｯｸM-PRO" pitchFamily="50" charset="-128"/>
                <a:ea typeface="HG丸ｺﾞｼｯｸM-PRO" pitchFamily="50" charset="-128"/>
              </a:rPr>
              <a:t>そうか</a:t>
            </a:r>
            <a:r>
              <a:rPr lang="en-US" altLang="ja-JP" sz="4400" dirty="0" smtClean="0">
                <a:solidFill>
                  <a:schemeClr val="tx1"/>
                </a:solidFill>
                <a:latin typeface="HG丸ｺﾞｼｯｸM-PRO" pitchFamily="50" charset="-128"/>
                <a:ea typeface="HG丸ｺﾞｼｯｸM-PRO" pitchFamily="50" charset="-128"/>
              </a:rPr>
              <a:t>……</a:t>
            </a:r>
            <a:r>
              <a:rPr kumimoji="1" lang="ja-JP" altLang="en-US" sz="4400" dirty="0" err="1" smtClean="0">
                <a:solidFill>
                  <a:schemeClr val="tx1"/>
                </a:solidFill>
                <a:latin typeface="HG丸ｺﾞｼｯｸM-PRO" pitchFamily="50" charset="-128"/>
                <a:ea typeface="HG丸ｺﾞｼｯｸM-PRO" pitchFamily="50" charset="-128"/>
              </a:rPr>
              <a:t>。</a:t>
            </a:r>
            <a:endParaRPr kumimoji="1" lang="en-US" altLang="ja-JP" sz="4400" dirty="0" smtClean="0">
              <a:solidFill>
                <a:schemeClr val="tx1"/>
              </a:solidFill>
              <a:latin typeface="HG丸ｺﾞｼｯｸM-PRO" pitchFamily="50" charset="-128"/>
              <a:ea typeface="HG丸ｺﾞｼｯｸM-PRO" pitchFamily="50" charset="-128"/>
            </a:endParaRPr>
          </a:p>
          <a:p>
            <a:r>
              <a:rPr kumimoji="1" lang="ja-JP" altLang="en-US" sz="4400" dirty="0" smtClean="0">
                <a:solidFill>
                  <a:schemeClr val="tx1"/>
                </a:solidFill>
                <a:latin typeface="HG丸ｺﾞｼｯｸM-PRO" pitchFamily="50" charset="-128"/>
                <a:ea typeface="HG丸ｺﾞｼｯｸM-PRO" pitchFamily="50" charset="-128"/>
              </a:rPr>
              <a:t>困っているんだな。</a:t>
            </a:r>
            <a:endParaRPr kumimoji="1" lang="en-US" altLang="ja-JP" sz="4400" dirty="0" smtClean="0">
              <a:solidFill>
                <a:schemeClr val="tx1"/>
              </a:solidFill>
              <a:latin typeface="HG丸ｺﾞｼｯｸM-PRO" pitchFamily="50" charset="-128"/>
              <a:ea typeface="HG丸ｺﾞｼｯｸM-PRO" pitchFamily="50" charset="-128"/>
            </a:endParaRPr>
          </a:p>
          <a:p>
            <a:r>
              <a:rPr kumimoji="1" lang="ja-JP" altLang="en-US" sz="4400" dirty="0" smtClean="0">
                <a:solidFill>
                  <a:schemeClr val="tx1"/>
                </a:solidFill>
                <a:latin typeface="HG丸ｺﾞｼｯｸM-PRO" pitchFamily="50" charset="-128"/>
                <a:ea typeface="HG丸ｺﾞｼｯｸM-PRO" pitchFamily="50" charset="-128"/>
              </a:rPr>
              <a:t>何とかよい解決方法はないものだろうか？</a:t>
            </a:r>
            <a:endParaRPr kumimoji="1" lang="en-US" altLang="ja-JP" sz="4400" dirty="0" smtClean="0">
              <a:solidFill>
                <a:schemeClr val="tx1"/>
              </a:solidFill>
              <a:latin typeface="HG丸ｺﾞｼｯｸM-PRO" pitchFamily="50" charset="-128"/>
              <a:ea typeface="HG丸ｺﾞｼｯｸM-PRO" pitchFamily="50" charset="-128"/>
            </a:endParaRPr>
          </a:p>
          <a:p>
            <a:r>
              <a:rPr lang="ja-JP" altLang="en-US" sz="4400" dirty="0" smtClean="0">
                <a:solidFill>
                  <a:schemeClr val="tx1"/>
                </a:solidFill>
                <a:latin typeface="HG丸ｺﾞｼｯｸM-PRO" pitchFamily="50" charset="-128"/>
                <a:ea typeface="HG丸ｺﾞｼｯｸM-PRO" pitchFamily="50" charset="-128"/>
              </a:rPr>
              <a:t>早く提案しなければ。</a:t>
            </a:r>
            <a:endParaRPr kumimoji="1" lang="ja-JP" altLang="en-US" sz="4400" dirty="0">
              <a:solidFill>
                <a:schemeClr val="tx1"/>
              </a:solidFill>
              <a:latin typeface="HG丸ｺﾞｼｯｸM-PRO" pitchFamily="50" charset="-128"/>
              <a:ea typeface="HG丸ｺﾞｼｯｸM-PRO" pitchFamily="50" charset="-128"/>
            </a:endParaRPr>
          </a:p>
        </p:txBody>
      </p:sp>
      <p:cxnSp>
        <p:nvCxnSpPr>
          <p:cNvPr id="9" name="直線コネクタ 8"/>
          <p:cNvCxnSpPr/>
          <p:nvPr/>
        </p:nvCxnSpPr>
        <p:spPr>
          <a:xfrm>
            <a:off x="5652120" y="3736282"/>
            <a:ext cx="223224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995936" y="5094809"/>
            <a:ext cx="108012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268760"/>
            <a:ext cx="8229600" cy="3773016"/>
          </a:xfrm>
          <a:ln>
            <a:solidFill>
              <a:schemeClr val="tx1"/>
            </a:solidFill>
          </a:ln>
        </p:spPr>
        <p:txBody>
          <a:bodyPr anchor="ctr">
            <a:normAutofit/>
          </a:bodyPr>
          <a:lstStyle/>
          <a:p>
            <a:pPr>
              <a:buNone/>
            </a:pPr>
            <a:r>
              <a:rPr lang="ja-JP" altLang="en-US" sz="4400" dirty="0" smtClean="0">
                <a:latin typeface="HG丸ｺﾞｼｯｸM-PRO" pitchFamily="50" charset="-128"/>
                <a:ea typeface="HG丸ｺﾞｼｯｸM-PRO" pitchFamily="50" charset="-128"/>
              </a:rPr>
              <a:t>　  教育相談は、一人一人の生徒の教育上の問題について、本人又はその親などに、その望ましい在り方を助言するということである。</a:t>
            </a:r>
            <a:endParaRPr kumimoji="1" lang="ja-JP" altLang="en-US" sz="4400" dirty="0">
              <a:latin typeface="HG丸ｺﾞｼｯｸM-PRO" pitchFamily="50" charset="-128"/>
              <a:ea typeface="HG丸ｺﾞｼｯｸM-PRO" pitchFamily="50" charset="-128"/>
            </a:endParaRPr>
          </a:p>
        </p:txBody>
      </p:sp>
      <p:sp>
        <p:nvSpPr>
          <p:cNvPr id="4" name="テキスト ボックス 3"/>
          <p:cNvSpPr txBox="1"/>
          <p:nvPr/>
        </p:nvSpPr>
        <p:spPr>
          <a:xfrm>
            <a:off x="1187624" y="5517232"/>
            <a:ext cx="7560840" cy="523220"/>
          </a:xfrm>
          <a:prstGeom prst="rect">
            <a:avLst/>
          </a:prstGeom>
          <a:noFill/>
        </p:spPr>
        <p:txBody>
          <a:bodyPr wrap="square" rtlCol="0">
            <a:spAutoFit/>
          </a:bodyPr>
          <a:lstStyle/>
          <a:p>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中学校学習指導要領解説特別活動編</a:t>
            </a:r>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より</a:t>
            </a:r>
            <a:endParaRPr kumimoji="1" lang="ja-JP" altLang="en-US" sz="28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55576" y="1772816"/>
            <a:ext cx="7848872" cy="2304256"/>
          </a:xfrm>
          <a:solidFill>
            <a:schemeClr val="tx2">
              <a:lumMod val="20000"/>
              <a:lumOff val="80000"/>
            </a:schemeClr>
          </a:solidFill>
        </p:spPr>
        <p:txBody>
          <a:bodyPr>
            <a:noAutofit/>
          </a:bodyPr>
          <a:lstStyle/>
          <a:p>
            <a:pPr>
              <a:lnSpc>
                <a:spcPct val="150000"/>
              </a:lnSpc>
            </a:pPr>
            <a:r>
              <a:rPr lang="ja-JP" altLang="en-US" dirty="0" smtClean="0">
                <a:latin typeface="HG丸ｺﾞｼｯｸM-PRO" pitchFamily="50" charset="-128"/>
                <a:ea typeface="HG丸ｺﾞｼｯｸM-PRO" pitchFamily="50" charset="-128"/>
              </a:rPr>
              <a:t>解決方法を提案することが</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lang="ja-JP" altLang="en-US" dirty="0" smtClean="0">
                <a:latin typeface="HG丸ｺﾞｼｯｸM-PRO" pitchFamily="50" charset="-128"/>
                <a:ea typeface="HG丸ｺﾞｼｯｸM-PRO" pitchFamily="50" charset="-128"/>
              </a:rPr>
              <a:t>教育相談ではありません。</a:t>
            </a:r>
            <a:endParaRPr kumimoji="1" lang="ja-JP" altLang="en-US" dirty="0">
              <a:latin typeface="HG丸ｺﾞｼｯｸM-PRO" pitchFamily="50" charset="-128"/>
              <a:ea typeface="HG丸ｺﾞｼｯｸM-PRO" pitchFamily="50" charset="-128"/>
            </a:endParaRPr>
          </a:p>
        </p:txBody>
      </p:sp>
      <p:sp>
        <p:nvSpPr>
          <p:cNvPr id="18" name="テキスト ボックス 17"/>
          <p:cNvSpPr txBox="1"/>
          <p:nvPr/>
        </p:nvSpPr>
        <p:spPr>
          <a:xfrm>
            <a:off x="827584" y="476672"/>
            <a:ext cx="2736304" cy="769441"/>
          </a:xfrm>
          <a:prstGeom prst="rect">
            <a:avLst/>
          </a:prstGeom>
          <a:noFill/>
        </p:spPr>
        <p:txBody>
          <a:bodyPr wrap="square" rtlCol="0">
            <a:spAutoFit/>
          </a:bodyPr>
          <a:lstStyle/>
          <a:p>
            <a:r>
              <a:rPr kumimoji="1" lang="ja-JP" altLang="en-US" sz="4400" dirty="0" smtClean="0">
                <a:latin typeface="HG丸ｺﾞｼｯｸM-PRO" pitchFamily="50" charset="-128"/>
                <a:ea typeface="HG丸ｺﾞｼｯｸM-PRO" pitchFamily="50" charset="-128"/>
              </a:rPr>
              <a:t>つまり</a:t>
            </a:r>
            <a:r>
              <a:rPr kumimoji="1" lang="en-US" altLang="ja-JP" sz="4400" dirty="0" smtClean="0">
                <a:latin typeface="HG丸ｺﾞｼｯｸM-PRO" pitchFamily="50" charset="-128"/>
                <a:ea typeface="HG丸ｺﾞｼｯｸM-PRO" pitchFamily="50" charset="-128"/>
              </a:rPr>
              <a:t>…</a:t>
            </a:r>
            <a:endParaRPr kumimoji="1" lang="ja-JP" altLang="en-US" sz="4400" dirty="0">
              <a:latin typeface="HG丸ｺﾞｼｯｸM-PRO" pitchFamily="50" charset="-128"/>
              <a:ea typeface="HG丸ｺﾞｼｯｸM-PRO" pitchFamily="50" charset="-128"/>
            </a:endParaRPr>
          </a:p>
        </p:txBody>
      </p:sp>
      <p:pic>
        <p:nvPicPr>
          <p:cNvPr id="4" name="図 3" descr="01_sennseiondok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4171900"/>
            <a:ext cx="2808312" cy="2857500"/>
          </a:xfrm>
          <a:prstGeom prst="rect">
            <a:avLst/>
          </a:prstGeom>
        </p:spPr>
      </p:pic>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rgbClr val="FFFF00"/>
          </a:solidFill>
        </p:spPr>
        <p:txBody>
          <a:bodyPr>
            <a:no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アドバイスではなく助言を！</a:t>
            </a:r>
            <a:endParaRPr kumimoji="1" lang="ja-JP" altLang="en-US" dirty="0">
              <a:latin typeface="HG丸ｺﾞｼｯｸM-PRO" pitchFamily="50" charset="-128"/>
              <a:ea typeface="HG丸ｺﾞｼｯｸM-PRO" pitchFamily="50" charset="-128"/>
            </a:endParaRPr>
          </a:p>
        </p:txBody>
      </p:sp>
      <p:sp>
        <p:nvSpPr>
          <p:cNvPr id="8" name="正方形/長方形 7"/>
          <p:cNvSpPr/>
          <p:nvPr/>
        </p:nvSpPr>
        <p:spPr>
          <a:xfrm>
            <a:off x="611560" y="4293096"/>
            <a:ext cx="273630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smtClean="0">
                <a:solidFill>
                  <a:schemeClr val="tx1"/>
                </a:solidFill>
                <a:latin typeface="HG丸ｺﾞｼｯｸM-PRO" pitchFamily="50" charset="-128"/>
                <a:ea typeface="HG丸ｺﾞｼｯｸM-PRO" pitchFamily="50" charset="-128"/>
              </a:rPr>
              <a:t>アドバイス</a:t>
            </a:r>
            <a:endParaRPr kumimoji="1" lang="ja-JP" altLang="en-US" sz="4000" dirty="0">
              <a:solidFill>
                <a:schemeClr val="tx1"/>
              </a:solidFill>
              <a:latin typeface="HG丸ｺﾞｼｯｸM-PRO" pitchFamily="50" charset="-128"/>
              <a:ea typeface="HG丸ｺﾞｼｯｸM-PRO" pitchFamily="50" charset="-128"/>
            </a:endParaRPr>
          </a:p>
        </p:txBody>
      </p:sp>
      <p:sp>
        <p:nvSpPr>
          <p:cNvPr id="9" name="右矢印 8"/>
          <p:cNvSpPr/>
          <p:nvPr/>
        </p:nvSpPr>
        <p:spPr>
          <a:xfrm>
            <a:off x="3347864" y="4509120"/>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 2"/>
          <p:cNvSpPr>
            <a:spLocks noGrp="1"/>
          </p:cNvSpPr>
          <p:nvPr>
            <p:ph idx="1"/>
          </p:nvPr>
        </p:nvSpPr>
        <p:spPr>
          <a:xfrm>
            <a:off x="4139952" y="4221088"/>
            <a:ext cx="4392488" cy="1008112"/>
          </a:xfrm>
        </p:spPr>
        <p:txBody>
          <a:bodyPr>
            <a:noAutofit/>
          </a:bodyPr>
          <a:lstStyle/>
          <a:p>
            <a:pPr marL="0" indent="0">
              <a:lnSpc>
                <a:spcPct val="150000"/>
              </a:lnSpc>
              <a:buNone/>
            </a:pPr>
            <a:r>
              <a:rPr kumimoji="1" lang="ja-JP" altLang="en-US" sz="4000" dirty="0" smtClean="0">
                <a:latin typeface="HG丸ｺﾞｼｯｸM-PRO" pitchFamily="50" charset="-128"/>
                <a:ea typeface="HG丸ｺﾞｼｯｸM-PRO" pitchFamily="50" charset="-128"/>
              </a:rPr>
              <a:t>忠告と助言の両面</a:t>
            </a:r>
            <a:endParaRPr kumimoji="1" lang="ja-JP" altLang="en-US" sz="4000" dirty="0">
              <a:latin typeface="HG丸ｺﾞｼｯｸM-PRO" pitchFamily="50" charset="-128"/>
              <a:ea typeface="HG丸ｺﾞｼｯｸM-PRO" pitchFamily="50" charset="-128"/>
            </a:endParaRPr>
          </a:p>
        </p:txBody>
      </p:sp>
      <p:sp>
        <p:nvSpPr>
          <p:cNvPr id="11" name="正方形/長方形 10"/>
          <p:cNvSpPr/>
          <p:nvPr/>
        </p:nvSpPr>
        <p:spPr>
          <a:xfrm>
            <a:off x="4177023" y="4437112"/>
            <a:ext cx="1080120"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11560" y="2132856"/>
            <a:ext cx="273630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tx1"/>
                </a:solidFill>
                <a:latin typeface="HG丸ｺﾞｼｯｸM-PRO" pitchFamily="50" charset="-128"/>
                <a:ea typeface="HG丸ｺﾞｼｯｸM-PRO" pitchFamily="50" charset="-128"/>
              </a:rPr>
              <a:t>助　言</a:t>
            </a:r>
            <a:endParaRPr kumimoji="1" lang="ja-JP" altLang="en-US" sz="4000" dirty="0">
              <a:solidFill>
                <a:schemeClr val="tx1"/>
              </a:solidFill>
              <a:latin typeface="HG丸ｺﾞｼｯｸM-PRO" pitchFamily="50" charset="-128"/>
              <a:ea typeface="HG丸ｺﾞｼｯｸM-PRO" pitchFamily="50" charset="-128"/>
            </a:endParaRPr>
          </a:p>
        </p:txBody>
      </p:sp>
      <p:sp>
        <p:nvSpPr>
          <p:cNvPr id="15" name="右矢印 14"/>
          <p:cNvSpPr/>
          <p:nvPr/>
        </p:nvSpPr>
        <p:spPr>
          <a:xfrm>
            <a:off x="3347864" y="2348880"/>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 2"/>
          <p:cNvSpPr txBox="1">
            <a:spLocks/>
          </p:cNvSpPr>
          <p:nvPr/>
        </p:nvSpPr>
        <p:spPr>
          <a:xfrm>
            <a:off x="4139952" y="1916832"/>
            <a:ext cx="4320480" cy="1368152"/>
          </a:xfrm>
          <a:prstGeom prst="rect">
            <a:avLst/>
          </a:prstGeom>
        </p:spPr>
        <p:txBody>
          <a:bodyPr vert="horz" lIns="91440" tIns="45720" rIns="91440" bIns="45720" rtlCol="0">
            <a:noAutofit/>
          </a:bodyPr>
          <a:lstStyle/>
          <a:p>
            <a:pPr marL="0" marR="0" lvl="0" indent="0" algn="l" defTabSz="914400" rtl="0" eaLnBrk="1" fontAlgn="auto" latinLnBrk="0" hangingPunct="1">
              <a:spcBef>
                <a:spcPct val="20000"/>
              </a:spcBef>
              <a:spcAft>
                <a:spcPts val="0"/>
              </a:spcAft>
              <a:buClrTx/>
              <a:buSzTx/>
              <a:buFont typeface="Arial" pitchFamily="34" charset="0"/>
              <a:buNone/>
              <a:tabLst/>
              <a:defRPr/>
            </a:pP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助けになるような意見や言葉</a:t>
            </a:r>
            <a:endParaRPr kumimoji="1" lang="ja-JP" altLang="en-US" sz="40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11560" y="1556792"/>
            <a:ext cx="7776864"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539750">
              <a:lnSpc>
                <a:spcPct val="150000"/>
              </a:lnSpc>
            </a:pPr>
            <a:r>
              <a:rPr lang="ja-JP" altLang="en-US" sz="4000" dirty="0" smtClean="0">
                <a:solidFill>
                  <a:schemeClr val="bg1"/>
                </a:solidFill>
                <a:latin typeface="HG丸ｺﾞｼｯｸM-PRO" pitchFamily="50" charset="-128"/>
                <a:ea typeface="HG丸ｺﾞｼｯｸM-PRO" pitchFamily="50" charset="-128"/>
              </a:rPr>
              <a:t>相談者にとって心のつかえがなくなり、心が軽くなる言葉</a:t>
            </a:r>
            <a:endParaRPr kumimoji="1" lang="ja-JP" altLang="en-US" sz="4000" dirty="0"/>
          </a:p>
        </p:txBody>
      </p:sp>
      <p:sp>
        <p:nvSpPr>
          <p:cNvPr id="14" name="タイトル 1"/>
          <p:cNvSpPr txBox="1">
            <a:spLocks/>
          </p:cNvSpPr>
          <p:nvPr/>
        </p:nvSpPr>
        <p:spPr>
          <a:xfrm>
            <a:off x="395536" y="4046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「よい助言」とは？</a:t>
            </a:r>
            <a:endParaRPr kumimoji="1" lang="ja-JP" altLang="en-US" sz="44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17" name="正方形/長方形 16"/>
          <p:cNvSpPr/>
          <p:nvPr/>
        </p:nvSpPr>
        <p:spPr>
          <a:xfrm>
            <a:off x="611560" y="5013176"/>
            <a:ext cx="8064896"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latin typeface="HG丸ｺﾞｼｯｸM-PRO" pitchFamily="50" charset="-128"/>
                <a:ea typeface="HG丸ｺﾞｼｯｸM-PRO" pitchFamily="50" charset="-128"/>
              </a:rPr>
              <a:t>言葉を添えて聞くことが大切</a:t>
            </a:r>
            <a:endParaRPr kumimoji="1" lang="ja-JP" altLang="en-US" sz="4400" dirty="0">
              <a:solidFill>
                <a:schemeClr val="tx1"/>
              </a:solidFill>
              <a:latin typeface="HG丸ｺﾞｼｯｸM-PRO" pitchFamily="50" charset="-128"/>
              <a:ea typeface="HG丸ｺﾞｼｯｸM-PRO" pitchFamily="50" charset="-128"/>
            </a:endParaRPr>
          </a:p>
        </p:txBody>
      </p:sp>
      <p:pic>
        <p:nvPicPr>
          <p:cNvPr id="18" name="図 17" descr="心.gif"/>
          <p:cNvPicPr>
            <a:picLocks noChangeAspect="1"/>
          </p:cNvPicPr>
          <p:nvPr/>
        </p:nvPicPr>
        <p:blipFill>
          <a:blip r:embed="rId3" cstate="print"/>
          <a:stretch>
            <a:fillRect/>
          </a:stretch>
        </p:blipFill>
        <p:spPr>
          <a:xfrm>
            <a:off x="3635896" y="3429000"/>
            <a:ext cx="1584176" cy="1584176"/>
          </a:xfrm>
          <a:prstGeom prst="rect">
            <a:avLst/>
          </a:prstGeom>
        </p:spPr>
      </p:pic>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受容する</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正方形/長方形 3"/>
          <p:cNvSpPr/>
          <p:nvPr/>
        </p:nvSpPr>
        <p:spPr>
          <a:xfrm>
            <a:off x="1403648" y="3429000"/>
            <a:ext cx="6480720"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latin typeface="HG丸ｺﾞｼｯｸM-PRO" pitchFamily="50" charset="-128"/>
                <a:ea typeface="HG丸ｺﾞｼｯｸM-PRO" pitchFamily="50" charset="-128"/>
              </a:rPr>
              <a:t>　「はい。」</a:t>
            </a:r>
            <a:endParaRPr kumimoji="1" lang="en-US" altLang="ja-JP" sz="3600" dirty="0" smtClean="0">
              <a:solidFill>
                <a:schemeClr val="tx1"/>
              </a:solidFill>
              <a:latin typeface="HG丸ｺﾞｼｯｸM-PRO" pitchFamily="50" charset="-128"/>
              <a:ea typeface="HG丸ｺﾞｼｯｸM-PRO" pitchFamily="50" charset="-128"/>
            </a:endParaRPr>
          </a:p>
          <a:p>
            <a:pPr>
              <a:spcBef>
                <a:spcPts val="1200"/>
              </a:spcBef>
            </a:pPr>
            <a:r>
              <a:rPr kumimoji="1" lang="ja-JP" altLang="en-US" sz="3600" dirty="0" smtClean="0">
                <a:solidFill>
                  <a:schemeClr val="tx1"/>
                </a:solidFill>
                <a:latin typeface="HG丸ｺﾞｼｯｸM-PRO" pitchFamily="50" charset="-128"/>
                <a:ea typeface="HG丸ｺﾞｼｯｸM-PRO" pitchFamily="50" charset="-128"/>
              </a:rPr>
              <a:t>　「うんうん。」</a:t>
            </a:r>
            <a:endParaRPr kumimoji="1" lang="en-US" altLang="ja-JP" sz="3600" dirty="0" smtClean="0">
              <a:solidFill>
                <a:schemeClr val="tx1"/>
              </a:solidFill>
              <a:latin typeface="HG丸ｺﾞｼｯｸM-PRO" pitchFamily="50" charset="-128"/>
              <a:ea typeface="HG丸ｺﾞｼｯｸM-PRO" pitchFamily="50" charset="-128"/>
            </a:endParaRPr>
          </a:p>
          <a:p>
            <a:pPr>
              <a:spcBef>
                <a:spcPts val="1200"/>
              </a:spcBef>
            </a:pPr>
            <a:r>
              <a:rPr kumimoji="1" lang="ja-JP" altLang="en-US" sz="3600" dirty="0" smtClean="0">
                <a:solidFill>
                  <a:schemeClr val="tx1"/>
                </a:solidFill>
                <a:latin typeface="HG丸ｺﾞｼｯｸM-PRO" pitchFamily="50" charset="-128"/>
                <a:ea typeface="HG丸ｺﾞｼｯｸM-PRO" pitchFamily="50" charset="-128"/>
              </a:rPr>
              <a:t>　「そうだね。」　　　</a:t>
            </a:r>
            <a:endParaRPr kumimoji="1" lang="ja-JP" altLang="en-US" sz="3600" dirty="0">
              <a:solidFill>
                <a:schemeClr val="tx1"/>
              </a:solidFill>
              <a:latin typeface="HG丸ｺﾞｼｯｸM-PRO" pitchFamily="50" charset="-128"/>
              <a:ea typeface="HG丸ｺﾞｼｯｸM-PRO" pitchFamily="50" charset="-128"/>
            </a:endParaRPr>
          </a:p>
        </p:txBody>
      </p:sp>
      <p:sp>
        <p:nvSpPr>
          <p:cNvPr id="5" name="正方形/長方形 4"/>
          <p:cNvSpPr/>
          <p:nvPr/>
        </p:nvSpPr>
        <p:spPr>
          <a:xfrm>
            <a:off x="35496" y="3276273"/>
            <a:ext cx="1512168"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承認する</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タイトル 1"/>
          <p:cNvSpPr txBox="1">
            <a:spLocks/>
          </p:cNvSpPr>
          <p:nvPr/>
        </p:nvSpPr>
        <p:spPr>
          <a:xfrm>
            <a:off x="251520" y="2564904"/>
            <a:ext cx="8604448" cy="1070992"/>
          </a:xfrm>
          <a:prstGeom prst="rect">
            <a:avLst/>
          </a:prstGeom>
          <a:solidFill>
            <a:schemeClr val="tx2">
              <a:lumMod val="20000"/>
              <a:lumOff val="80000"/>
            </a:schemeClr>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a:t>
            </a:r>
            <a:r>
              <a:rPr kumimoji="1" lang="ja-JP" altLang="en-US" sz="4400" b="0" i="0" u="none" strike="noStrike" kern="1200" cap="none" spc="0" normalizeH="0" noProof="0" dirty="0" smtClean="0">
                <a:ln>
                  <a:noFill/>
                </a:ln>
                <a:solidFill>
                  <a:schemeClr val="tx1"/>
                </a:solidFill>
                <a:effectLst/>
                <a:uLnTx/>
                <a:uFillTx/>
                <a:latin typeface="HG丸ｺﾞｼｯｸM-PRO" pitchFamily="50" charset="-128"/>
                <a:ea typeface="HG丸ｺﾞｼｯｸM-PRO" pitchFamily="50" charset="-128"/>
                <a:cs typeface="+mj-cs"/>
              </a:rPr>
              <a:t> </a:t>
            </a: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主語（わたし）のメッセージ</a:t>
            </a:r>
            <a:endParaRPr kumimoji="1" lang="ja-JP" altLang="en-US" sz="44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5" name="正方形/長方形 4"/>
          <p:cNvSpPr/>
          <p:nvPr/>
        </p:nvSpPr>
        <p:spPr>
          <a:xfrm>
            <a:off x="971600" y="4149080"/>
            <a:ext cx="7920880"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indent="-1974850"/>
            <a:endParaRPr kumimoji="1" lang="en-US" altLang="ja-JP" sz="3200" dirty="0" smtClean="0">
              <a:solidFill>
                <a:schemeClr val="tx1"/>
              </a:solidFill>
              <a:latin typeface="HG丸ｺﾞｼｯｸM-PRO" pitchFamily="50" charset="-128"/>
              <a:ea typeface="HG丸ｺﾞｼｯｸM-PRO" pitchFamily="50" charset="-128"/>
            </a:endParaRPr>
          </a:p>
          <a:p>
            <a:pPr marL="1250950" indent="-1250950"/>
            <a:r>
              <a:rPr kumimoji="1" lang="ja-JP" altLang="en-US" sz="3200" dirty="0" smtClean="0">
                <a:solidFill>
                  <a:schemeClr val="tx1"/>
                </a:solidFill>
                <a:latin typeface="HG丸ｺﾞｼｯｸM-PRO" pitchFamily="50" charset="-128"/>
                <a:ea typeface="HG丸ｺﾞｼｯｸM-PRO" pitchFamily="50" charset="-128"/>
              </a:rPr>
              <a:t>「</a:t>
            </a:r>
            <a:r>
              <a:rPr kumimoji="1" lang="ja-JP" altLang="en-US" sz="3200" u="sng" dirty="0" smtClean="0">
                <a:solidFill>
                  <a:schemeClr val="tx1"/>
                </a:solidFill>
                <a:latin typeface="HG丸ｺﾞｼｯｸM-PRO" pitchFamily="50" charset="-128"/>
                <a:ea typeface="HG丸ｺﾞｼｯｸM-PRO" pitchFamily="50" charset="-128"/>
              </a:rPr>
              <a:t>わたしは</a:t>
            </a:r>
            <a:r>
              <a:rPr kumimoji="1" lang="ja-JP" altLang="en-US" sz="3200" dirty="0" smtClean="0">
                <a:solidFill>
                  <a:schemeClr val="tx1"/>
                </a:solidFill>
                <a:latin typeface="HG丸ｺﾞｼｯｸM-PRO" pitchFamily="50" charset="-128"/>
                <a:ea typeface="HG丸ｺﾞｼｯｸM-PRO" pitchFamily="50" charset="-128"/>
              </a:rPr>
              <a:t>、よく頑張ったと思います。</a:t>
            </a:r>
            <a:r>
              <a:rPr lang="ja-JP" altLang="en-US" sz="3200" dirty="0" smtClean="0">
                <a:solidFill>
                  <a:schemeClr val="tx1"/>
                </a:solidFill>
                <a:latin typeface="HG丸ｺﾞｼｯｸM-PRO" pitchFamily="50" charset="-128"/>
                <a:ea typeface="HG丸ｺﾞｼｯｸM-PRO" pitchFamily="50" charset="-128"/>
              </a:rPr>
              <a:t>」</a:t>
            </a:r>
            <a:endParaRPr lang="en-US" altLang="ja-JP" sz="3200" dirty="0" smtClean="0">
              <a:solidFill>
                <a:schemeClr val="tx1"/>
              </a:solidFill>
              <a:latin typeface="HG丸ｺﾞｼｯｸM-PRO" pitchFamily="50" charset="-128"/>
              <a:ea typeface="HG丸ｺﾞｼｯｸM-PRO" pitchFamily="50" charset="-128"/>
            </a:endParaRPr>
          </a:p>
          <a:p>
            <a:pPr marL="444500" indent="-444500">
              <a:spcBef>
                <a:spcPts val="1800"/>
              </a:spcBef>
            </a:pPr>
            <a:r>
              <a:rPr kumimoji="1" lang="ja-JP" altLang="en-US" sz="3200" dirty="0" smtClean="0">
                <a:solidFill>
                  <a:schemeClr val="tx1"/>
                </a:solidFill>
                <a:latin typeface="HG丸ｺﾞｼｯｸM-PRO" pitchFamily="50" charset="-128"/>
                <a:ea typeface="HG丸ｺﾞｼｯｸM-PRO" pitchFamily="50" charset="-128"/>
              </a:rPr>
              <a:t>「</a:t>
            </a:r>
            <a:r>
              <a:rPr kumimoji="1" lang="ja-JP" altLang="en-US" sz="3200" u="sng" dirty="0" smtClean="0">
                <a:solidFill>
                  <a:schemeClr val="tx1"/>
                </a:solidFill>
                <a:latin typeface="HG丸ｺﾞｼｯｸM-PRO" pitchFamily="50" charset="-128"/>
                <a:ea typeface="HG丸ｺﾞｼｯｸM-PRO" pitchFamily="50" charset="-128"/>
              </a:rPr>
              <a:t>わたしは</a:t>
            </a:r>
            <a:r>
              <a:rPr kumimoji="1" lang="ja-JP" altLang="en-US" sz="3200" dirty="0" smtClean="0">
                <a:solidFill>
                  <a:schemeClr val="tx1"/>
                </a:solidFill>
                <a:latin typeface="HG丸ｺﾞｼｯｸM-PRO" pitchFamily="50" charset="-128"/>
                <a:ea typeface="HG丸ｺﾞｼｯｸM-PRO" pitchFamily="50" charset="-128"/>
              </a:rPr>
              <a:t>、一緒に行きたかったです。」</a:t>
            </a:r>
            <a:endParaRPr kumimoji="1" lang="en-US" altLang="ja-JP" sz="3200" dirty="0" smtClean="0">
              <a:solidFill>
                <a:schemeClr val="tx1"/>
              </a:solidFill>
              <a:latin typeface="HG丸ｺﾞｼｯｸM-PRO" pitchFamily="50" charset="-128"/>
              <a:ea typeface="HG丸ｺﾞｼｯｸM-PRO" pitchFamily="50" charset="-128"/>
            </a:endParaRPr>
          </a:p>
          <a:p>
            <a:r>
              <a:rPr kumimoji="1" lang="ja-JP" altLang="en-US" sz="3200" dirty="0" smtClean="0">
                <a:solidFill>
                  <a:schemeClr val="tx1"/>
                </a:solidFill>
                <a:latin typeface="HG丸ｺﾞｼｯｸM-PRO" pitchFamily="50" charset="-128"/>
                <a:ea typeface="HG丸ｺﾞｼｯｸM-PRO" pitchFamily="50" charset="-128"/>
              </a:rPr>
              <a:t>　　　</a:t>
            </a:r>
            <a:endParaRPr kumimoji="1" lang="ja-JP" altLang="en-US" sz="32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180528" y="4140369"/>
            <a:ext cx="1512168"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600" y="4149080"/>
            <a:ext cx="7632848"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indent="-1974850"/>
            <a:endParaRPr kumimoji="1" lang="en-US" altLang="ja-JP" sz="3600" dirty="0" smtClean="0">
              <a:solidFill>
                <a:schemeClr val="tx1"/>
              </a:solidFill>
              <a:latin typeface="HG丸ｺﾞｼｯｸM-PRO" pitchFamily="50" charset="-128"/>
              <a:ea typeface="HG丸ｺﾞｼｯｸM-PRO" pitchFamily="50" charset="-128"/>
            </a:endParaRPr>
          </a:p>
          <a:p>
            <a:pPr marL="1974850" indent="-1974850"/>
            <a:r>
              <a:rPr kumimoji="1" lang="ja-JP" altLang="en-US" sz="3600" dirty="0" smtClean="0">
                <a:solidFill>
                  <a:schemeClr val="tx1"/>
                </a:solidFill>
                <a:latin typeface="HG丸ｺﾞｼｯｸM-PRO" pitchFamily="50" charset="-128"/>
                <a:ea typeface="HG丸ｺﾞｼｯｸM-PRO" pitchFamily="50" charset="-128"/>
              </a:rPr>
              <a:t>    「いやあ、びっくりした。」</a:t>
            </a:r>
            <a:endParaRPr kumimoji="1" lang="en-US" altLang="ja-JP" sz="3600" dirty="0" smtClean="0">
              <a:solidFill>
                <a:schemeClr val="tx1"/>
              </a:solidFill>
              <a:latin typeface="HG丸ｺﾞｼｯｸM-PRO" pitchFamily="50" charset="-128"/>
              <a:ea typeface="HG丸ｺﾞｼｯｸM-PRO" pitchFamily="50" charset="-128"/>
            </a:endParaRPr>
          </a:p>
          <a:p>
            <a:pPr marL="2065338" indent="-2065338">
              <a:spcBef>
                <a:spcPts val="2400"/>
              </a:spcBef>
            </a:pPr>
            <a:r>
              <a:rPr kumimoji="1" lang="ja-JP" altLang="en-US" sz="3600" dirty="0" smtClean="0">
                <a:solidFill>
                  <a:schemeClr val="tx1"/>
                </a:solidFill>
                <a:latin typeface="HG丸ｺﾞｼｯｸM-PRO" pitchFamily="50" charset="-128"/>
                <a:ea typeface="HG丸ｺﾞｼｯｸM-PRO" pitchFamily="50" charset="-128"/>
              </a:rPr>
              <a:t>　</a:t>
            </a:r>
            <a:r>
              <a:rPr lang="ja-JP" altLang="en-US" sz="36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「うれしい。」</a:t>
            </a:r>
            <a:endParaRPr kumimoji="1" lang="en-US" altLang="ja-JP" sz="3600" dirty="0" smtClean="0">
              <a:solidFill>
                <a:schemeClr val="tx1"/>
              </a:solidFill>
              <a:latin typeface="HG丸ｺﾞｼｯｸM-PRO" pitchFamily="50" charset="-128"/>
              <a:ea typeface="HG丸ｺﾞｼｯｸM-PRO" pitchFamily="50" charset="-128"/>
            </a:endParaRPr>
          </a:p>
          <a:p>
            <a:r>
              <a:rPr kumimoji="1" lang="ja-JP" altLang="en-US" sz="3600" dirty="0" smtClean="0">
                <a:solidFill>
                  <a:schemeClr val="tx1"/>
                </a:solidFill>
                <a:latin typeface="HG丸ｺﾞｼｯｸM-PRO" pitchFamily="50" charset="-128"/>
                <a:ea typeface="HG丸ｺﾞｼｯｸM-PRO" pitchFamily="50" charset="-128"/>
              </a:rPr>
              <a:t>　　　</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角丸四角形 5"/>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8"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承認する</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10" name="タイトル 1"/>
          <p:cNvSpPr txBox="1">
            <a:spLocks/>
          </p:cNvSpPr>
          <p:nvPr/>
        </p:nvSpPr>
        <p:spPr>
          <a:xfrm>
            <a:off x="251520" y="2564904"/>
            <a:ext cx="8712968" cy="1336444"/>
          </a:xfrm>
          <a:prstGeom prst="rect">
            <a:avLst/>
          </a:prstGeom>
          <a:solidFill>
            <a:schemeClr val="tx2">
              <a:lumMod val="20000"/>
              <a:lumOff val="80000"/>
            </a:schemeClr>
          </a:solidFill>
        </p:spPr>
        <p:txBody>
          <a:bodyPr vert="horz" lIns="91440" tIns="45720" rIns="0" bIns="45720" rtlCol="0" anchor="ctr">
            <a:noAutofit/>
          </a:bodyPr>
          <a:lstStyle/>
          <a:p>
            <a:pPr marL="630238" indent="-630238">
              <a:spcBef>
                <a:spcPct val="0"/>
              </a:spcBef>
              <a:defRPr/>
            </a:pP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a:t>
            </a:r>
            <a:r>
              <a:rPr kumimoji="1" lang="ja-JP" altLang="en-US" sz="4400" b="0" i="0" u="none" strike="noStrike" kern="1200" cap="none" spc="0" normalizeH="0" noProof="0" dirty="0" smtClean="0">
                <a:ln>
                  <a:noFill/>
                </a:ln>
                <a:solidFill>
                  <a:schemeClr val="tx1"/>
                </a:solidFill>
                <a:effectLst/>
                <a:uLnTx/>
                <a:uFillTx/>
                <a:latin typeface="HG丸ｺﾞｼｯｸM-PRO" pitchFamily="50" charset="-128"/>
                <a:ea typeface="HG丸ｺﾞｼｯｸM-PRO" pitchFamily="50" charset="-128"/>
                <a:cs typeface="+mj-cs"/>
              </a:rPr>
              <a:t> </a:t>
            </a:r>
            <a:r>
              <a:rPr lang="ja-JP" altLang="en-US" sz="4400" dirty="0" smtClean="0">
                <a:latin typeface="HG丸ｺﾞｼｯｸM-PRO" pitchFamily="50" charset="-128"/>
                <a:ea typeface="HG丸ｺﾞｼｯｸM-PRO" pitchFamily="50" charset="-128"/>
              </a:rPr>
              <a:t>心が感じたままに相手に届ける言葉</a:t>
            </a:r>
            <a:endParaRPr kumimoji="1" lang="ja-JP" altLang="en-US" sz="44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9" name="正方形/長方形 8"/>
          <p:cNvSpPr/>
          <p:nvPr/>
        </p:nvSpPr>
        <p:spPr>
          <a:xfrm>
            <a:off x="-180528" y="4128012"/>
            <a:ext cx="1439144"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23528" y="1844824"/>
            <a:ext cx="8496944" cy="2520280"/>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81075" indent="-981075" algn="l"/>
            <a:r>
              <a:rPr lang="en-US" altLang="ja-JP"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２　教育相談の場所や環境などを設定する際に気を付けることはありますか？</a:t>
            </a:r>
            <a:endParaRPr lang="ja-JP" altLang="en-US"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3779983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3995936" y="1556792"/>
            <a:ext cx="4752528" cy="1584176"/>
          </a:xfrm>
          <a:prstGeom prst="ellipse">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受容＋承認</a:t>
            </a:r>
            <a:endParaRPr kumimoji="1" lang="ja-JP" altLang="en-US" sz="4800" dirty="0">
              <a:solidFill>
                <a:schemeClr val="tx1"/>
              </a:solidFill>
              <a:latin typeface="HG丸ｺﾞｼｯｸM-PRO" pitchFamily="50" charset="-128"/>
              <a:ea typeface="HG丸ｺﾞｼｯｸM-PRO" pitchFamily="50" charset="-128"/>
            </a:endParaRPr>
          </a:p>
        </p:txBody>
      </p:sp>
      <p:sp>
        <p:nvSpPr>
          <p:cNvPr id="17" name="上カーブ矢印 16"/>
          <p:cNvSpPr/>
          <p:nvPr/>
        </p:nvSpPr>
        <p:spPr>
          <a:xfrm rot="17907309">
            <a:off x="6000147" y="2886585"/>
            <a:ext cx="1700138" cy="1967881"/>
          </a:xfrm>
          <a:prstGeom prst="curvedUpArrow">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descr="39_man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288" y="4437112"/>
            <a:ext cx="1849388" cy="1849388"/>
          </a:xfrm>
          <a:prstGeom prst="rect">
            <a:avLst/>
          </a:prstGeom>
        </p:spPr>
      </p:pic>
      <p:pic>
        <p:nvPicPr>
          <p:cNvPr id="8" name="図 7" descr="心.gif"/>
          <p:cNvPicPr>
            <a:picLocks noChangeAspect="1"/>
          </p:cNvPicPr>
          <p:nvPr/>
        </p:nvPicPr>
        <p:blipFill>
          <a:blip r:embed="rId4" cstate="print"/>
          <a:stretch>
            <a:fillRect/>
          </a:stretch>
        </p:blipFill>
        <p:spPr>
          <a:xfrm>
            <a:off x="251520" y="0"/>
            <a:ext cx="2376264" cy="2376264"/>
          </a:xfrm>
          <a:prstGeom prst="rect">
            <a:avLst/>
          </a:prstGeom>
        </p:spPr>
      </p:pic>
      <p:sp>
        <p:nvSpPr>
          <p:cNvPr id="14" name="円/楕円 13"/>
          <p:cNvSpPr/>
          <p:nvPr/>
        </p:nvSpPr>
        <p:spPr>
          <a:xfrm>
            <a:off x="1475656" y="3212976"/>
            <a:ext cx="4608512" cy="1512168"/>
          </a:xfrm>
          <a:prstGeom prst="ellipse">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受容＋承認</a:t>
            </a:r>
            <a:endParaRPr kumimoji="1" lang="ja-JP" altLang="en-US" sz="4800" dirty="0">
              <a:solidFill>
                <a:schemeClr val="tx1"/>
              </a:solidFill>
              <a:latin typeface="HG丸ｺﾞｼｯｸM-PRO" pitchFamily="50" charset="-128"/>
              <a:ea typeface="HG丸ｺﾞｼｯｸM-PRO" pitchFamily="50" charset="-128"/>
            </a:endParaRPr>
          </a:p>
        </p:txBody>
      </p:sp>
      <p:sp>
        <p:nvSpPr>
          <p:cNvPr id="5" name="タイトル 1"/>
          <p:cNvSpPr txBox="1">
            <a:spLocks/>
          </p:cNvSpPr>
          <p:nvPr/>
        </p:nvSpPr>
        <p:spPr>
          <a:xfrm>
            <a:off x="395536" y="2132856"/>
            <a:ext cx="2314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6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助言</a:t>
            </a:r>
            <a:endParaRPr kumimoji="1" lang="ja-JP" altLang="en-US" sz="66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16" name="上カーブ矢印 15"/>
          <p:cNvSpPr/>
          <p:nvPr/>
        </p:nvSpPr>
        <p:spPr>
          <a:xfrm rot="17244424">
            <a:off x="4727132" y="4318699"/>
            <a:ext cx="1709315" cy="2048696"/>
          </a:xfrm>
          <a:prstGeom prst="curvedUpArrow">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楕円 8"/>
          <p:cNvSpPr/>
          <p:nvPr/>
        </p:nvSpPr>
        <p:spPr>
          <a:xfrm>
            <a:off x="179512" y="5157192"/>
            <a:ext cx="4824536" cy="1440160"/>
          </a:xfrm>
          <a:prstGeom prst="ellipse">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受容＋承認</a:t>
            </a:r>
            <a:endParaRPr kumimoji="1" lang="ja-JP" altLang="en-US" sz="4800" dirty="0">
              <a:solidFill>
                <a:schemeClr val="tx1"/>
              </a:solidFill>
              <a:latin typeface="HG丸ｺﾞｼｯｸM-PRO" pitchFamily="50" charset="-128"/>
              <a:ea typeface="HG丸ｺﾞｼｯｸM-PRO" pitchFamily="50" charset="-128"/>
            </a:endParaRPr>
          </a:p>
        </p:txBody>
      </p:sp>
      <p:sp>
        <p:nvSpPr>
          <p:cNvPr id="10" name="額縁 9">
            <a:hlinkClick r:id="rId5"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146250"/>
          </a:xfrm>
          <a:solidFill>
            <a:srgbClr val="FFFF00"/>
          </a:solidFill>
        </p:spPr>
        <p:txBody>
          <a:bodyPr>
            <a:normAutofit fontScale="90000"/>
          </a:bodyPr>
          <a:lstStyle/>
          <a:p>
            <a:pPr marL="630238" indent="-630238" algn="l"/>
            <a:r>
              <a:rPr kumimoji="1" lang="ja-JP" altLang="en-US" dirty="0" smtClean="0">
                <a:latin typeface="HG丸ｺﾞｼｯｸM-PRO" pitchFamily="50" charset="-128"/>
                <a:ea typeface="HG丸ｺﾞｼｯｸM-PRO" pitchFamily="50" charset="-128"/>
              </a:rPr>
              <a:t>Ａ</a:t>
            </a:r>
            <a:r>
              <a:rPr kumimoji="1" lang="en-US" altLang="ja-JP"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　</a:t>
            </a:r>
            <a:r>
              <a:rPr lang="ja-JP" altLang="en-US" b="1" dirty="0" smtClean="0">
                <a:latin typeface="HG丸ｺﾞｼｯｸM-PRO" pitchFamily="50" charset="-128"/>
                <a:ea typeface="HG丸ｺﾞｼｯｸM-PRO" pitchFamily="50" charset="-128"/>
              </a:rPr>
              <a:t>教育相談の場所や環境は、相談者の心情や相談の進展に影響するので、十分な配慮が必要。</a:t>
            </a:r>
            <a:r>
              <a:rPr kumimoji="1" lang="ja-JP" altLang="en-US" dirty="0" smtClean="0">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3" name="角丸四角形 2"/>
          <p:cNvSpPr/>
          <p:nvPr/>
        </p:nvSpPr>
        <p:spPr>
          <a:xfrm>
            <a:off x="683568" y="2708920"/>
            <a:ext cx="3456384" cy="720080"/>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solidFill>
                <a:latin typeface="HG丸ｺﾞｼｯｸM-PRO" panose="020F0600000000000000" pitchFamily="50" charset="-128"/>
                <a:ea typeface="HG丸ｺﾞｼｯｸM-PRO" panose="020F0600000000000000" pitchFamily="50" charset="-128"/>
              </a:rPr>
              <a:t>空間の要素</a:t>
            </a:r>
            <a:endParaRPr kumimoji="1" lang="ja-JP" altLang="en-US" sz="4000" dirty="0"/>
          </a:p>
        </p:txBody>
      </p:sp>
      <p:sp>
        <p:nvSpPr>
          <p:cNvPr id="4" name="角丸四角形 3"/>
          <p:cNvSpPr/>
          <p:nvPr/>
        </p:nvSpPr>
        <p:spPr>
          <a:xfrm>
            <a:off x="4860032" y="2708920"/>
            <a:ext cx="3456384" cy="720080"/>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solidFill>
                <a:latin typeface="HG丸ｺﾞｼｯｸM-PRO" panose="020F0600000000000000" pitchFamily="50" charset="-128"/>
                <a:ea typeface="HG丸ｺﾞｼｯｸM-PRO" panose="020F0600000000000000" pitchFamily="50" charset="-128"/>
              </a:rPr>
              <a:t>人の要素</a:t>
            </a:r>
            <a:endParaRPr kumimoji="1" lang="ja-JP" altLang="en-US" sz="4000" dirty="0"/>
          </a:p>
        </p:txBody>
      </p:sp>
      <p:pic>
        <p:nvPicPr>
          <p:cNvPr id="5" name="図 4" descr="応接室写真01.jpg"/>
          <p:cNvPicPr>
            <a:picLocks noChangeAspect="1"/>
          </p:cNvPicPr>
          <p:nvPr/>
        </p:nvPicPr>
        <p:blipFill>
          <a:blip r:embed="rId3" cstate="email"/>
          <a:stretch>
            <a:fillRect/>
          </a:stretch>
        </p:blipFill>
        <p:spPr>
          <a:xfrm>
            <a:off x="683568" y="3789040"/>
            <a:ext cx="3384376" cy="2540612"/>
          </a:xfrm>
          <a:prstGeom prst="rect">
            <a:avLst/>
          </a:prstGeom>
        </p:spPr>
      </p:pic>
      <p:pic>
        <p:nvPicPr>
          <p:cNvPr id="6" name="図 5" descr="相談員イラスト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3717032"/>
            <a:ext cx="3457465" cy="25922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9592" y="2132856"/>
            <a:ext cx="7416824" cy="3139321"/>
          </a:xfrm>
          <a:prstGeom prst="rect">
            <a:avLst/>
          </a:prstGeom>
          <a:noFill/>
        </p:spPr>
        <p:txBody>
          <a:bodyPr wrap="square" rtlCol="0">
            <a:spAutoFit/>
          </a:bodyPr>
          <a:lstStyle/>
          <a:p>
            <a:pPr>
              <a:lnSpc>
                <a:spcPct val="150000"/>
              </a:lnSpc>
            </a:pPr>
            <a:r>
              <a:rPr lang="ja-JP" altLang="en-US" sz="4400" dirty="0" smtClean="0">
                <a:latin typeface="HG丸ｺﾞｼｯｸM-PRO" pitchFamily="50" charset="-128"/>
                <a:ea typeface="HG丸ｺﾞｼｯｸM-PRO" pitchFamily="50" charset="-128"/>
              </a:rPr>
              <a:t>１</a:t>
            </a:r>
            <a:r>
              <a:rPr lang="ja-JP" altLang="ja-JP" sz="4400" dirty="0" smtClean="0">
                <a:latin typeface="HG丸ｺﾞｼｯｸM-PRO" pitchFamily="50" charset="-128"/>
                <a:ea typeface="HG丸ｺﾞｼｯｸM-PRO" pitchFamily="50" charset="-128"/>
              </a:rPr>
              <a:t>　</a:t>
            </a:r>
            <a:r>
              <a:rPr lang="ja-JP" altLang="en-US" sz="4400" dirty="0" smtClean="0">
                <a:latin typeface="HG丸ｺﾞｼｯｸM-PRO" pitchFamily="50" charset="-128"/>
                <a:ea typeface="HG丸ｺﾞｼｯｸM-PRO" pitchFamily="50" charset="-128"/>
              </a:rPr>
              <a:t>相談室の位置</a:t>
            </a:r>
            <a:endParaRPr lang="en-US" altLang="ja-JP" sz="4400" dirty="0" smtClean="0">
              <a:latin typeface="HG丸ｺﾞｼｯｸM-PRO" pitchFamily="50" charset="-128"/>
              <a:ea typeface="HG丸ｺﾞｼｯｸM-PRO" pitchFamily="50" charset="-128"/>
            </a:endParaRPr>
          </a:p>
          <a:p>
            <a:pPr>
              <a:lnSpc>
                <a:spcPct val="150000"/>
              </a:lnSpc>
            </a:pPr>
            <a:r>
              <a:rPr lang="ja-JP" altLang="en-US" sz="4400" dirty="0" smtClean="0">
                <a:latin typeface="HG丸ｺﾞｼｯｸM-PRO" pitchFamily="50" charset="-128"/>
                <a:ea typeface="HG丸ｺﾞｼｯｸM-PRO" pitchFamily="50" charset="-128"/>
              </a:rPr>
              <a:t>２</a:t>
            </a:r>
            <a:r>
              <a:rPr lang="ja-JP" altLang="ja-JP" sz="4400" dirty="0" smtClean="0">
                <a:latin typeface="HG丸ｺﾞｼｯｸM-PRO" pitchFamily="50" charset="-128"/>
                <a:ea typeface="HG丸ｺﾞｼｯｸM-PRO" pitchFamily="50" charset="-128"/>
              </a:rPr>
              <a:t>　</a:t>
            </a:r>
            <a:r>
              <a:rPr lang="ja-JP" altLang="en-US" sz="4400" dirty="0" smtClean="0">
                <a:latin typeface="HG丸ｺﾞｼｯｸM-PRO" pitchFamily="50" charset="-128"/>
                <a:ea typeface="HG丸ｺﾞｼｯｸM-PRO" pitchFamily="50" charset="-128"/>
              </a:rPr>
              <a:t>相談室の室内環境</a:t>
            </a:r>
            <a:endParaRPr lang="ja-JP" altLang="ja-JP" sz="4400" dirty="0" smtClean="0">
              <a:latin typeface="HG丸ｺﾞｼｯｸM-PRO" pitchFamily="50" charset="-128"/>
              <a:ea typeface="HG丸ｺﾞｼｯｸM-PRO" pitchFamily="50" charset="-128"/>
            </a:endParaRPr>
          </a:p>
          <a:p>
            <a:pPr>
              <a:lnSpc>
                <a:spcPct val="150000"/>
              </a:lnSpc>
            </a:pPr>
            <a:r>
              <a:rPr lang="ja-JP" altLang="en-US" sz="4400" dirty="0" smtClean="0">
                <a:latin typeface="HG丸ｺﾞｼｯｸM-PRO" pitchFamily="50" charset="-128"/>
                <a:ea typeface="HG丸ｺﾞｼｯｸM-PRO" pitchFamily="50" charset="-128"/>
              </a:rPr>
              <a:t>３</a:t>
            </a:r>
            <a:r>
              <a:rPr lang="ja-JP" altLang="ja-JP" sz="4400" dirty="0" smtClean="0">
                <a:latin typeface="HG丸ｺﾞｼｯｸM-PRO" pitchFamily="50" charset="-128"/>
                <a:ea typeface="HG丸ｺﾞｼｯｸM-PRO" pitchFamily="50" charset="-128"/>
              </a:rPr>
              <a:t>　</a:t>
            </a:r>
            <a:r>
              <a:rPr lang="ja-JP" altLang="en-US" sz="4400" dirty="0" smtClean="0">
                <a:latin typeface="HG丸ｺﾞｼｯｸM-PRO" pitchFamily="50" charset="-128"/>
                <a:ea typeface="HG丸ｺﾞｼｯｸM-PRO" pitchFamily="50" charset="-128"/>
              </a:rPr>
              <a:t>座席や距離</a:t>
            </a:r>
            <a:endParaRPr kumimoji="1" lang="ja-JP" altLang="en-US" sz="4400" dirty="0"/>
          </a:p>
        </p:txBody>
      </p:sp>
      <p:sp>
        <p:nvSpPr>
          <p:cNvPr id="6" name="正方形/長方形 5"/>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5400" dirty="0" smtClean="0">
                <a:solidFill>
                  <a:schemeClr val="tx1"/>
                </a:solidFill>
                <a:latin typeface="HG丸ｺﾞｼｯｸM-PRO" pitchFamily="50" charset="-128"/>
                <a:ea typeface="HG丸ｺﾞｼｯｸM-PRO" pitchFamily="50" charset="-128"/>
              </a:rPr>
              <a:t>空間の要素</a:t>
            </a:r>
            <a:endParaRPr lang="ja-JP" altLang="ja-JP" sz="5400" dirty="0" smtClean="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620688"/>
            <a:ext cx="6480720" cy="1107996"/>
          </a:xfrm>
          <a:prstGeom prst="rect">
            <a:avLst/>
          </a:prstGeom>
          <a:noFill/>
        </p:spPr>
        <p:txBody>
          <a:bodyPr wrap="square" rtlCol="0">
            <a:spAutoFit/>
          </a:bodyPr>
          <a:lstStyle/>
          <a:p>
            <a:pPr>
              <a:lnSpc>
                <a:spcPct val="150000"/>
              </a:lnSpc>
            </a:pPr>
            <a:r>
              <a:rPr lang="ja-JP" altLang="en-US" sz="4400" dirty="0" smtClean="0">
                <a:latin typeface="HG丸ｺﾞｼｯｸM-PRO" pitchFamily="50" charset="-128"/>
                <a:ea typeface="HG丸ｺﾞｼｯｸM-PRO" pitchFamily="50" charset="-128"/>
              </a:rPr>
              <a:t>相談室の位置</a:t>
            </a:r>
            <a:endParaRPr kumimoji="1" lang="ja-JP" altLang="en-US" sz="4400" dirty="0"/>
          </a:p>
        </p:txBody>
      </p:sp>
      <p:sp>
        <p:nvSpPr>
          <p:cNvPr id="3" name="正方形/長方形 2"/>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indent="-530225"/>
            <a:r>
              <a:rPr lang="ja-JP" altLang="en-US" sz="4000" dirty="0" smtClean="0">
                <a:solidFill>
                  <a:schemeClr val="tx1"/>
                </a:solidFill>
                <a:latin typeface="HG丸ｺﾞｼｯｸM-PRO" pitchFamily="50" charset="-128"/>
                <a:ea typeface="HG丸ｺﾞｼｯｸM-PRO" pitchFamily="50" charset="-128"/>
              </a:rPr>
              <a:t>○ 人の出入りが多くない場所が</a:t>
            </a:r>
            <a:endParaRPr lang="en-US" altLang="ja-JP" sz="4000" dirty="0" smtClean="0">
              <a:solidFill>
                <a:schemeClr val="tx1"/>
              </a:solidFill>
              <a:latin typeface="HG丸ｺﾞｼｯｸM-PRO" pitchFamily="50" charset="-128"/>
              <a:ea typeface="HG丸ｺﾞｼｯｸM-PRO" pitchFamily="50" charset="-128"/>
            </a:endParaRPr>
          </a:p>
          <a:p>
            <a:pPr marL="715963" indent="87313"/>
            <a:r>
              <a:rPr lang="ja-JP" altLang="en-US" sz="4000" dirty="0" smtClean="0">
                <a:solidFill>
                  <a:schemeClr val="tx1"/>
                </a:solidFill>
                <a:latin typeface="HG丸ｺﾞｼｯｸM-PRO" pitchFamily="50" charset="-128"/>
                <a:ea typeface="HG丸ｺﾞｼｯｸM-PRO" pitchFamily="50" charset="-128"/>
              </a:rPr>
              <a:t>よい</a:t>
            </a:r>
            <a:endParaRPr lang="en-US" altLang="ja-JP" sz="3600" b="1" dirty="0" smtClean="0">
              <a:solidFill>
                <a:schemeClr val="tx1"/>
              </a:solidFill>
              <a:latin typeface="HG丸ｺﾞｼｯｸM-PRO" pitchFamily="50" charset="-128"/>
              <a:ea typeface="HG丸ｺﾞｼｯｸM-PRO" pitchFamily="50" charset="-128"/>
            </a:endParaRPr>
          </a:p>
        </p:txBody>
      </p:sp>
      <p:sp>
        <p:nvSpPr>
          <p:cNvPr id="5" name="正方形/長方形 4"/>
          <p:cNvSpPr/>
          <p:nvPr/>
        </p:nvSpPr>
        <p:spPr>
          <a:xfrm>
            <a:off x="755576" y="4077072"/>
            <a:ext cx="756084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4500"/>
            <a:r>
              <a:rPr lang="ja-JP" altLang="en-US" sz="3200" dirty="0" smtClean="0">
                <a:solidFill>
                  <a:schemeClr val="tx1"/>
                </a:solidFill>
                <a:latin typeface="HG丸ｺﾞｼｯｸM-PRO" pitchFamily="50" charset="-128"/>
                <a:ea typeface="HG丸ｺﾞｼｯｸM-PRO" pitchFamily="50" charset="-128"/>
              </a:rPr>
              <a:t>保護者は、相談室に入るところを他の保護者に見られることを避ける傾向があるため。</a:t>
            </a:r>
            <a:endParaRPr kumimoji="1" lang="ja-JP" altLang="en-US" sz="3200" dirty="0"/>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620688"/>
            <a:ext cx="6480720" cy="1107996"/>
          </a:xfrm>
          <a:prstGeom prst="rect">
            <a:avLst/>
          </a:prstGeom>
          <a:noFill/>
        </p:spPr>
        <p:txBody>
          <a:bodyPr wrap="square" rtlCol="0">
            <a:spAutoFit/>
          </a:bodyPr>
          <a:lstStyle/>
          <a:p>
            <a:pPr>
              <a:lnSpc>
                <a:spcPct val="150000"/>
              </a:lnSpc>
            </a:pPr>
            <a:r>
              <a:rPr lang="ja-JP" altLang="en-US" sz="4400" dirty="0" smtClean="0">
                <a:latin typeface="HG丸ｺﾞｼｯｸM-PRO" pitchFamily="50" charset="-128"/>
                <a:ea typeface="HG丸ｺﾞｼｯｸM-PRO" pitchFamily="50" charset="-128"/>
              </a:rPr>
              <a:t>相談室の室内環境</a:t>
            </a:r>
            <a:endParaRPr lang="ja-JP" altLang="ja-JP" sz="4400" dirty="0" smtClean="0">
              <a:latin typeface="HG丸ｺﾞｼｯｸM-PRO" pitchFamily="50" charset="-128"/>
              <a:ea typeface="HG丸ｺﾞｼｯｸM-PRO" pitchFamily="50" charset="-128"/>
            </a:endParaRPr>
          </a:p>
        </p:txBody>
      </p:sp>
      <p:sp>
        <p:nvSpPr>
          <p:cNvPr id="3" name="正方形/長方形 2"/>
          <p:cNvSpPr/>
          <p:nvPr/>
        </p:nvSpPr>
        <p:spPr>
          <a:xfrm>
            <a:off x="539552" y="1988840"/>
            <a:ext cx="8064896" cy="4320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indent="-630238"/>
            <a:r>
              <a:rPr lang="ja-JP" altLang="en-US" sz="4000" dirty="0" smtClean="0">
                <a:solidFill>
                  <a:schemeClr val="tx1"/>
                </a:solidFill>
                <a:latin typeface="HG丸ｺﾞｼｯｸM-PRO" pitchFamily="50" charset="-128"/>
                <a:ea typeface="HG丸ｺﾞｼｯｸM-PRO" pitchFamily="50" charset="-128"/>
              </a:rPr>
              <a:t>○ 明るく、静かで、落ち着いた感じがよい</a:t>
            </a:r>
            <a:endParaRPr lang="en-US" altLang="ja-JP" sz="4000" dirty="0" smtClean="0">
              <a:solidFill>
                <a:schemeClr val="tx1"/>
              </a:solidFill>
              <a:latin typeface="HG丸ｺﾞｼｯｸM-PRO" pitchFamily="50" charset="-128"/>
              <a:ea typeface="HG丸ｺﾞｼｯｸM-PRO" pitchFamily="50" charset="-128"/>
            </a:endParaRPr>
          </a:p>
          <a:p>
            <a:pPr marL="630238" indent="-619125"/>
            <a:r>
              <a:rPr lang="ja-JP" altLang="en-US" sz="4000" dirty="0" smtClean="0">
                <a:solidFill>
                  <a:schemeClr val="tx1"/>
                </a:solidFill>
                <a:latin typeface="HG丸ｺﾞｼｯｸM-PRO" pitchFamily="50" charset="-128"/>
                <a:ea typeface="HG丸ｺﾞｼｯｸM-PRO" pitchFamily="50" charset="-128"/>
              </a:rPr>
              <a:t>○ 家具やカーテンや間仕切りは、外との独立性を保つのに有効である</a:t>
            </a:r>
            <a:endParaRPr lang="en-US" altLang="ja-JP" sz="4000" dirty="0" smtClean="0">
              <a:solidFill>
                <a:schemeClr val="tx1"/>
              </a:solidFill>
              <a:latin typeface="HG丸ｺﾞｼｯｸM-PRO" pitchFamily="50" charset="-128"/>
              <a:ea typeface="HG丸ｺﾞｼｯｸM-PRO" pitchFamily="50" charset="-128"/>
            </a:endParaRPr>
          </a:p>
          <a:p>
            <a:pPr marL="630238" indent="-619125"/>
            <a:r>
              <a:rPr lang="ja-JP" altLang="en-US" sz="4000" dirty="0" smtClean="0">
                <a:solidFill>
                  <a:schemeClr val="tx1"/>
                </a:solidFill>
                <a:latin typeface="HG丸ｺﾞｼｯｸM-PRO" pitchFamily="50" charset="-128"/>
                <a:ea typeface="HG丸ｺﾞｼｯｸM-PRO" pitchFamily="50" charset="-128"/>
              </a:rPr>
              <a:t>○ インテリアや植物なども柔らかい雰囲気作りに役立つ</a:t>
            </a:r>
            <a:endParaRPr lang="en-US" altLang="ja-JP" sz="4000" dirty="0" smtClean="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1988840"/>
            <a:ext cx="8064896" cy="3816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indent="-630238"/>
            <a:r>
              <a:rPr lang="ja-JP" altLang="en-US" sz="4000" dirty="0" smtClean="0">
                <a:solidFill>
                  <a:schemeClr val="tx1"/>
                </a:solidFill>
                <a:latin typeface="HG丸ｺﾞｼｯｸM-PRO" pitchFamily="50" charset="-128"/>
                <a:ea typeface="HG丸ｺﾞｼｯｸM-PRO" pitchFamily="50" charset="-128"/>
              </a:rPr>
              <a:t>○ 真正面を避けて座る、側面に座るなど、相談者に緊張を感じさせないようにする</a:t>
            </a:r>
            <a:endParaRPr lang="en-US" altLang="ja-JP" sz="4000" dirty="0" smtClean="0">
              <a:solidFill>
                <a:schemeClr val="tx1"/>
              </a:solidFill>
              <a:latin typeface="HG丸ｺﾞｼｯｸM-PRO" pitchFamily="50" charset="-128"/>
              <a:ea typeface="HG丸ｺﾞｼｯｸM-PRO" pitchFamily="50" charset="-128"/>
            </a:endParaRPr>
          </a:p>
          <a:p>
            <a:pPr marL="630238" indent="-630238">
              <a:spcBef>
                <a:spcPts val="2400"/>
              </a:spcBef>
            </a:pPr>
            <a:r>
              <a:rPr lang="ja-JP" altLang="en-US" sz="4000" dirty="0" smtClean="0">
                <a:solidFill>
                  <a:schemeClr val="tx1"/>
                </a:solidFill>
                <a:latin typeface="HG丸ｺﾞｼｯｸM-PRO" pitchFamily="50" charset="-128"/>
                <a:ea typeface="HG丸ｺﾞｼｯｸM-PRO" pitchFamily="50" charset="-128"/>
              </a:rPr>
              <a:t>○ 相談者にとって「ちょうどよい」距離を考えながら調整する</a:t>
            </a:r>
            <a:endParaRPr lang="en-US" altLang="ja-JP" sz="4000" dirty="0" smtClean="0">
              <a:solidFill>
                <a:schemeClr val="tx1"/>
              </a:solidFill>
              <a:latin typeface="HG丸ｺﾞｼｯｸM-PRO" pitchFamily="50" charset="-128"/>
              <a:ea typeface="HG丸ｺﾞｼｯｸM-PRO" pitchFamily="50" charset="-128"/>
            </a:endParaRPr>
          </a:p>
        </p:txBody>
      </p:sp>
      <p:sp>
        <p:nvSpPr>
          <p:cNvPr id="5" name="テキスト ボックス 4"/>
          <p:cNvSpPr txBox="1"/>
          <p:nvPr/>
        </p:nvSpPr>
        <p:spPr>
          <a:xfrm>
            <a:off x="1187624" y="541340"/>
            <a:ext cx="6480720" cy="1107996"/>
          </a:xfrm>
          <a:prstGeom prst="rect">
            <a:avLst/>
          </a:prstGeom>
          <a:noFill/>
        </p:spPr>
        <p:txBody>
          <a:bodyPr wrap="square" rtlCol="0" anchor="ctr">
            <a:spAutoFit/>
          </a:bodyPr>
          <a:lstStyle/>
          <a:p>
            <a:pPr>
              <a:lnSpc>
                <a:spcPct val="150000"/>
              </a:lnSpc>
            </a:pPr>
            <a:r>
              <a:rPr lang="ja-JP" altLang="en-US" sz="4400" dirty="0" smtClean="0">
                <a:latin typeface="HG丸ｺﾞｼｯｸM-PRO" pitchFamily="50" charset="-128"/>
                <a:ea typeface="HG丸ｺﾞｼｯｸM-PRO" pitchFamily="50" charset="-128"/>
              </a:rPr>
              <a:t>座席や距離</a:t>
            </a:r>
            <a:endParaRPr lang="ja-JP" altLang="ja-JP" sz="44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テキスト ボックス 2"/>
          <p:cNvSpPr txBox="1">
            <a:spLocks noChangeArrowheads="1"/>
          </p:cNvSpPr>
          <p:nvPr/>
        </p:nvSpPr>
        <p:spPr bwMode="auto">
          <a:xfrm>
            <a:off x="1000125" y="1214438"/>
            <a:ext cx="1500188" cy="584200"/>
          </a:xfrm>
          <a:prstGeom prst="rect">
            <a:avLst/>
          </a:prstGeom>
          <a:solidFill>
            <a:srgbClr val="00FF00">
              <a:alpha val="50195"/>
            </a:srgbClr>
          </a:solidFill>
          <a:ln w="9525">
            <a:solidFill>
              <a:srgbClr val="00CC00"/>
            </a:solid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よい例</a:t>
            </a:r>
          </a:p>
        </p:txBody>
      </p:sp>
      <p:sp>
        <p:nvSpPr>
          <p:cNvPr id="32772" name="テキスト ボックス 3"/>
          <p:cNvSpPr txBox="1">
            <a:spLocks noChangeArrowheads="1"/>
          </p:cNvSpPr>
          <p:nvPr/>
        </p:nvSpPr>
        <p:spPr bwMode="auto">
          <a:xfrm>
            <a:off x="5214938" y="1214438"/>
            <a:ext cx="1500187" cy="584200"/>
          </a:xfrm>
          <a:prstGeom prst="rect">
            <a:avLst/>
          </a:prstGeom>
          <a:solidFill>
            <a:srgbClr val="6600CC">
              <a:alpha val="39999"/>
            </a:srgbClr>
          </a:solidFill>
          <a:ln w="9525">
            <a:solidFill>
              <a:srgbClr val="6600CC"/>
            </a:solid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悪い例</a:t>
            </a:r>
          </a:p>
        </p:txBody>
      </p:sp>
      <p:sp>
        <p:nvSpPr>
          <p:cNvPr id="5" name="正方形/長方形 4"/>
          <p:cNvSpPr/>
          <p:nvPr/>
        </p:nvSpPr>
        <p:spPr>
          <a:xfrm>
            <a:off x="1357313" y="2857500"/>
            <a:ext cx="1714500" cy="1285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6" name="円/楕円 5"/>
          <p:cNvSpPr/>
          <p:nvPr/>
        </p:nvSpPr>
        <p:spPr>
          <a:xfrm>
            <a:off x="1785938" y="2357438"/>
            <a:ext cx="428625" cy="428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75" name="テキスト ボックス 6"/>
          <p:cNvSpPr txBox="1">
            <a:spLocks noChangeArrowheads="1"/>
          </p:cNvSpPr>
          <p:nvPr/>
        </p:nvSpPr>
        <p:spPr bwMode="auto">
          <a:xfrm>
            <a:off x="1500188" y="1785938"/>
            <a:ext cx="1500187"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保護者</a:t>
            </a:r>
          </a:p>
        </p:txBody>
      </p:sp>
      <p:cxnSp>
        <p:nvCxnSpPr>
          <p:cNvPr id="9" name="直線矢印コネクタ 8"/>
          <p:cNvCxnSpPr>
            <a:stCxn id="6" idx="4"/>
          </p:cNvCxnSpPr>
          <p:nvPr/>
        </p:nvCxnSpPr>
        <p:spPr>
          <a:xfrm rot="5400000">
            <a:off x="1177132" y="3607594"/>
            <a:ext cx="1644650" cy="15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3214688" y="3214688"/>
            <a:ext cx="428625" cy="428625"/>
          </a:xfrm>
          <a:prstGeom prst="ellipse">
            <a:avLst/>
          </a:pr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11" name="円/楕円 10"/>
          <p:cNvSpPr/>
          <p:nvPr/>
        </p:nvSpPr>
        <p:spPr>
          <a:xfrm>
            <a:off x="2357438" y="4214813"/>
            <a:ext cx="428625" cy="428625"/>
          </a:xfrm>
          <a:prstGeom prst="ellipse">
            <a:avLst/>
          </a:pr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79" name="テキスト ボックス 11"/>
          <p:cNvSpPr txBox="1">
            <a:spLocks noChangeArrowheads="1"/>
          </p:cNvSpPr>
          <p:nvPr/>
        </p:nvSpPr>
        <p:spPr bwMode="auto">
          <a:xfrm>
            <a:off x="3643313" y="3071813"/>
            <a:ext cx="500062"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①</a:t>
            </a:r>
          </a:p>
        </p:txBody>
      </p:sp>
      <p:sp>
        <p:nvSpPr>
          <p:cNvPr id="32780" name="テキスト ボックス 12"/>
          <p:cNvSpPr txBox="1">
            <a:spLocks noChangeArrowheads="1"/>
          </p:cNvSpPr>
          <p:nvPr/>
        </p:nvSpPr>
        <p:spPr bwMode="auto">
          <a:xfrm>
            <a:off x="2857500" y="4214813"/>
            <a:ext cx="500063"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②</a:t>
            </a:r>
          </a:p>
        </p:txBody>
      </p:sp>
      <p:sp>
        <p:nvSpPr>
          <p:cNvPr id="32781" name="テキスト ボックス 13"/>
          <p:cNvSpPr txBox="1">
            <a:spLocks noChangeArrowheads="1"/>
          </p:cNvSpPr>
          <p:nvPr/>
        </p:nvSpPr>
        <p:spPr bwMode="auto">
          <a:xfrm>
            <a:off x="3357563" y="3786188"/>
            <a:ext cx="1428750"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または</a:t>
            </a:r>
          </a:p>
        </p:txBody>
      </p:sp>
      <p:sp>
        <p:nvSpPr>
          <p:cNvPr id="15" name="正方形/長方形 14"/>
          <p:cNvSpPr/>
          <p:nvPr/>
        </p:nvSpPr>
        <p:spPr>
          <a:xfrm>
            <a:off x="5857875" y="2928938"/>
            <a:ext cx="1714500" cy="1285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16" name="円/楕円 15"/>
          <p:cNvSpPr/>
          <p:nvPr/>
        </p:nvSpPr>
        <p:spPr>
          <a:xfrm>
            <a:off x="6500813" y="2428875"/>
            <a:ext cx="428625" cy="428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84" name="テキスト ボックス 16"/>
          <p:cNvSpPr txBox="1">
            <a:spLocks noChangeArrowheads="1"/>
          </p:cNvSpPr>
          <p:nvPr/>
        </p:nvSpPr>
        <p:spPr bwMode="auto">
          <a:xfrm>
            <a:off x="6215063" y="1857375"/>
            <a:ext cx="1643062"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保護者</a:t>
            </a:r>
          </a:p>
        </p:txBody>
      </p:sp>
      <p:sp>
        <p:nvSpPr>
          <p:cNvPr id="18" name="円/楕円 17"/>
          <p:cNvSpPr/>
          <p:nvPr/>
        </p:nvSpPr>
        <p:spPr>
          <a:xfrm>
            <a:off x="6500813" y="4357688"/>
            <a:ext cx="428625" cy="428625"/>
          </a:xfrm>
          <a:prstGeom prst="ellipse">
            <a:avLst/>
          </a:pr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19" name="上下矢印 18"/>
          <p:cNvSpPr/>
          <p:nvPr/>
        </p:nvSpPr>
        <p:spPr>
          <a:xfrm>
            <a:off x="6572250" y="3071813"/>
            <a:ext cx="214313" cy="10001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87" name="テキスト ボックス 19"/>
          <p:cNvSpPr txBox="1">
            <a:spLocks noChangeArrowheads="1"/>
          </p:cNvSpPr>
          <p:nvPr/>
        </p:nvSpPr>
        <p:spPr bwMode="auto">
          <a:xfrm>
            <a:off x="785813" y="5076825"/>
            <a:ext cx="3643312" cy="9239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９０度の角度の位置か、斜め前の</a:t>
            </a:r>
            <a:endParaRPr kumimoji="1" lang="en-US" altLang="ja-JP"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位置。保護者が視線をずらすことができ、緊張感を和らげる。</a:t>
            </a:r>
          </a:p>
        </p:txBody>
      </p:sp>
      <p:sp>
        <p:nvSpPr>
          <p:cNvPr id="32788" name="テキスト ボックス 20"/>
          <p:cNvSpPr txBox="1">
            <a:spLocks noChangeArrowheads="1"/>
          </p:cNvSpPr>
          <p:nvPr/>
        </p:nvSpPr>
        <p:spPr bwMode="auto">
          <a:xfrm>
            <a:off x="5214938" y="5072063"/>
            <a:ext cx="3429000" cy="36988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真正面。最初から対決の構図。</a:t>
            </a:r>
          </a:p>
        </p:txBody>
      </p:sp>
      <p:sp>
        <p:nvSpPr>
          <p:cNvPr id="21" name="正方形/長方形 20"/>
          <p:cNvSpPr/>
          <p:nvPr/>
        </p:nvSpPr>
        <p:spPr>
          <a:xfrm>
            <a:off x="468313" y="981075"/>
            <a:ext cx="4319587" cy="53276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251520" y="101713"/>
            <a:ext cx="8748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座席のポイント（１対１で会う場合）</a:t>
            </a:r>
            <a:endParaRPr kumimoji="1" lang="ja-JP" altLang="en-US" sz="36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268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
                                          </p:val>
                                        </p:tav>
                                      </p:tavLst>
                                    </p:anim>
                                    <p:anim calcmode="lin" valueType="num">
                                      <p:cBhvr additive="base">
                                        <p:cTn id="7" dur="500"/>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1844824"/>
            <a:ext cx="7200800" cy="2862322"/>
          </a:xfrm>
          <a:prstGeom prst="rect">
            <a:avLst/>
          </a:prstGeom>
          <a:noFill/>
        </p:spPr>
        <p:txBody>
          <a:bodyPr wrap="square" rtlCol="0">
            <a:spAutoFit/>
          </a:bodyPr>
          <a:lstStyle/>
          <a:p>
            <a:pPr>
              <a:lnSpc>
                <a:spcPct val="150000"/>
              </a:lnSpc>
            </a:pPr>
            <a:r>
              <a:rPr lang="ja-JP" altLang="en-US" sz="4000" dirty="0" smtClean="0">
                <a:latin typeface="HG丸ｺﾞｼｯｸM-PRO" pitchFamily="50" charset="-128"/>
                <a:ea typeface="HG丸ｺﾞｼｯｸM-PRO" pitchFamily="50" charset="-128"/>
              </a:rPr>
              <a:t>１</a:t>
            </a:r>
            <a:r>
              <a:rPr lang="ja-JP" altLang="ja-JP" sz="4000" dirty="0" smtClean="0">
                <a:latin typeface="HG丸ｺﾞｼｯｸM-PRO" pitchFamily="50" charset="-128"/>
                <a:ea typeface="HG丸ｺﾞｼｯｸM-PRO" pitchFamily="50" charset="-128"/>
              </a:rPr>
              <a:t>　</a:t>
            </a:r>
            <a:r>
              <a:rPr lang="ja-JP" altLang="en-US" sz="4000" dirty="0" smtClean="0">
                <a:latin typeface="HG丸ｺﾞｼｯｸM-PRO" pitchFamily="50" charset="-128"/>
                <a:ea typeface="HG丸ｺﾞｼｯｸM-PRO" pitchFamily="50" charset="-128"/>
              </a:rPr>
              <a:t>視覚的要素（</a:t>
            </a:r>
            <a:r>
              <a:rPr lang="en-US" altLang="ja-JP" sz="4000" u="sng" dirty="0" smtClean="0">
                <a:solidFill>
                  <a:srgbClr val="FF0000"/>
                </a:solidFill>
                <a:latin typeface="HG丸ｺﾞｼｯｸM-PRO" pitchFamily="50" charset="-128"/>
                <a:ea typeface="HG丸ｺﾞｼｯｸM-PRO" pitchFamily="50" charset="-128"/>
              </a:rPr>
              <a:t>V</a:t>
            </a:r>
            <a:r>
              <a:rPr lang="en-US" altLang="ja-JP" sz="4000" dirty="0" smtClean="0">
                <a:latin typeface="HG丸ｺﾞｼｯｸM-PRO" pitchFamily="50" charset="-128"/>
                <a:ea typeface="HG丸ｺﾞｼｯｸM-PRO" pitchFamily="50" charset="-128"/>
              </a:rPr>
              <a:t>isual</a:t>
            </a:r>
            <a:r>
              <a:rPr lang="ja-JP" altLang="en-US" sz="4000" dirty="0" smtClean="0">
                <a:latin typeface="HG丸ｺﾞｼｯｸM-PRO" pitchFamily="50" charset="-128"/>
                <a:ea typeface="HG丸ｺﾞｼｯｸM-PRO" pitchFamily="50" charset="-128"/>
              </a:rPr>
              <a:t>）</a:t>
            </a:r>
            <a:endParaRPr lang="en-US" altLang="ja-JP" sz="4000" dirty="0" smtClean="0">
              <a:latin typeface="HG丸ｺﾞｼｯｸM-PRO" pitchFamily="50" charset="-128"/>
              <a:ea typeface="HG丸ｺﾞｼｯｸM-PRO" pitchFamily="50" charset="-128"/>
            </a:endParaRPr>
          </a:p>
          <a:p>
            <a:pPr>
              <a:lnSpc>
                <a:spcPct val="150000"/>
              </a:lnSpc>
            </a:pPr>
            <a:r>
              <a:rPr lang="ja-JP" altLang="en-US" sz="4000" dirty="0" smtClean="0">
                <a:latin typeface="HG丸ｺﾞｼｯｸM-PRO" pitchFamily="50" charset="-128"/>
                <a:ea typeface="HG丸ｺﾞｼｯｸM-PRO" pitchFamily="50" charset="-128"/>
              </a:rPr>
              <a:t>２</a:t>
            </a:r>
            <a:r>
              <a:rPr lang="ja-JP" altLang="ja-JP" sz="4000" dirty="0" smtClean="0">
                <a:latin typeface="HG丸ｺﾞｼｯｸM-PRO" pitchFamily="50" charset="-128"/>
                <a:ea typeface="HG丸ｺﾞｼｯｸM-PRO" pitchFamily="50" charset="-128"/>
              </a:rPr>
              <a:t>　</a:t>
            </a:r>
            <a:r>
              <a:rPr lang="ja-JP" altLang="en-US" sz="4000" dirty="0" smtClean="0">
                <a:latin typeface="HG丸ｺﾞｼｯｸM-PRO" pitchFamily="50" charset="-128"/>
                <a:ea typeface="HG丸ｺﾞｼｯｸM-PRO" pitchFamily="50" charset="-128"/>
              </a:rPr>
              <a:t>聴覚的要素（</a:t>
            </a:r>
            <a:r>
              <a:rPr lang="en-US" altLang="ja-JP" sz="4000" u="sng" dirty="0" smtClean="0">
                <a:solidFill>
                  <a:srgbClr val="FF0000"/>
                </a:solidFill>
                <a:latin typeface="HG丸ｺﾞｼｯｸM-PRO" pitchFamily="50" charset="-128"/>
                <a:ea typeface="HG丸ｺﾞｼｯｸM-PRO" pitchFamily="50" charset="-128"/>
              </a:rPr>
              <a:t>V</a:t>
            </a:r>
            <a:r>
              <a:rPr lang="en-US" altLang="ja-JP" sz="4000" dirty="0" smtClean="0">
                <a:latin typeface="HG丸ｺﾞｼｯｸM-PRO" pitchFamily="50" charset="-128"/>
                <a:ea typeface="HG丸ｺﾞｼｯｸM-PRO" pitchFamily="50" charset="-128"/>
              </a:rPr>
              <a:t>ocal</a:t>
            </a:r>
            <a:r>
              <a:rPr lang="ja-JP" altLang="en-US" sz="4000" dirty="0" smtClean="0">
                <a:latin typeface="HG丸ｺﾞｼｯｸM-PRO" pitchFamily="50" charset="-128"/>
                <a:ea typeface="HG丸ｺﾞｼｯｸM-PRO" pitchFamily="50" charset="-128"/>
              </a:rPr>
              <a:t>）</a:t>
            </a:r>
            <a:endParaRPr lang="ja-JP" altLang="ja-JP" sz="4000" dirty="0" smtClean="0">
              <a:latin typeface="HG丸ｺﾞｼｯｸM-PRO" pitchFamily="50" charset="-128"/>
              <a:ea typeface="HG丸ｺﾞｼｯｸM-PRO" pitchFamily="50" charset="-128"/>
            </a:endParaRPr>
          </a:p>
          <a:p>
            <a:pPr>
              <a:lnSpc>
                <a:spcPct val="150000"/>
              </a:lnSpc>
            </a:pPr>
            <a:r>
              <a:rPr lang="ja-JP" altLang="en-US" sz="4000" dirty="0" smtClean="0">
                <a:latin typeface="HG丸ｺﾞｼｯｸM-PRO" pitchFamily="50" charset="-128"/>
                <a:ea typeface="HG丸ｺﾞｼｯｸM-PRO" pitchFamily="50" charset="-128"/>
              </a:rPr>
              <a:t>３</a:t>
            </a:r>
            <a:r>
              <a:rPr lang="ja-JP" altLang="ja-JP" sz="4000" dirty="0" smtClean="0">
                <a:latin typeface="HG丸ｺﾞｼｯｸM-PRO" pitchFamily="50" charset="-128"/>
                <a:ea typeface="HG丸ｺﾞｼｯｸM-PRO" pitchFamily="50" charset="-128"/>
              </a:rPr>
              <a:t>　</a:t>
            </a:r>
            <a:r>
              <a:rPr lang="ja-JP" altLang="en-US" sz="4000" dirty="0" smtClean="0">
                <a:latin typeface="HG丸ｺﾞｼｯｸM-PRO" pitchFamily="50" charset="-128"/>
                <a:ea typeface="HG丸ｺﾞｼｯｸM-PRO" pitchFamily="50" charset="-128"/>
              </a:rPr>
              <a:t>言語的要素（</a:t>
            </a:r>
            <a:r>
              <a:rPr lang="en-US" altLang="ja-JP" sz="4000" u="sng" dirty="0" smtClean="0">
                <a:solidFill>
                  <a:srgbClr val="FF0000"/>
                </a:solidFill>
                <a:latin typeface="HG丸ｺﾞｼｯｸM-PRO" pitchFamily="50" charset="-128"/>
                <a:ea typeface="HG丸ｺﾞｼｯｸM-PRO" pitchFamily="50" charset="-128"/>
              </a:rPr>
              <a:t>V</a:t>
            </a:r>
            <a:r>
              <a:rPr lang="en-US" altLang="ja-JP" sz="4000" dirty="0" smtClean="0">
                <a:latin typeface="HG丸ｺﾞｼｯｸM-PRO" pitchFamily="50" charset="-128"/>
                <a:ea typeface="HG丸ｺﾞｼｯｸM-PRO" pitchFamily="50" charset="-128"/>
              </a:rPr>
              <a:t>erbal</a:t>
            </a:r>
            <a:r>
              <a:rPr lang="ja-JP" altLang="en-US" sz="4000" dirty="0" smtClean="0">
                <a:latin typeface="HG丸ｺﾞｼｯｸM-PRO" pitchFamily="50" charset="-128"/>
                <a:ea typeface="HG丸ｺﾞｼｯｸM-PRO" pitchFamily="50" charset="-128"/>
              </a:rPr>
              <a:t>）</a:t>
            </a:r>
            <a:endParaRPr lang="ja-JP" altLang="en-US" sz="4000" dirty="0" smtClean="0"/>
          </a:p>
        </p:txBody>
      </p:sp>
      <p:sp>
        <p:nvSpPr>
          <p:cNvPr id="3" name="正方形/長方形 2"/>
          <p:cNvSpPr/>
          <p:nvPr/>
        </p:nvSpPr>
        <p:spPr>
          <a:xfrm>
            <a:off x="539552" y="5085184"/>
            <a:ext cx="7992888" cy="1152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smtClean="0">
                <a:solidFill>
                  <a:schemeClr val="tx1"/>
                </a:solidFill>
                <a:latin typeface="HG丸ｺﾞｼｯｸM-PRO" panose="020F0600000000000000" pitchFamily="50" charset="-128"/>
                <a:ea typeface="HG丸ｺﾞｼｯｸM-PRO" panose="020F0600000000000000" pitchFamily="50" charset="-128"/>
              </a:rPr>
              <a:t>3</a:t>
            </a:r>
            <a:r>
              <a:rPr lang="ja-JP" altLang="en-US" sz="4000" b="1" dirty="0" smtClean="0">
                <a:solidFill>
                  <a:schemeClr val="tx1"/>
                </a:solidFill>
                <a:latin typeface="HG丸ｺﾞｼｯｸM-PRO" panose="020F0600000000000000" pitchFamily="50" charset="-128"/>
                <a:ea typeface="HG丸ｺﾞｼｯｸM-PRO" panose="020F0600000000000000" pitchFamily="50" charset="-128"/>
              </a:rPr>
              <a:t>つの</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「Ｖ」</a:t>
            </a:r>
            <a:r>
              <a:rPr lang="ja-JP" altLang="en-US" sz="4000" b="1" dirty="0" smtClean="0">
                <a:solidFill>
                  <a:schemeClr val="tx1"/>
                </a:solidFill>
                <a:latin typeface="HG丸ｺﾞｼｯｸM-PRO" panose="020F0600000000000000" pitchFamily="50" charset="-128"/>
                <a:ea typeface="HG丸ｺﾞｼｯｸM-PRO" panose="020F0600000000000000" pitchFamily="50" charset="-128"/>
              </a:rPr>
              <a:t>を意識する</a:t>
            </a:r>
            <a:endParaRPr lang="en-US" altLang="ja-JP" sz="400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5400" dirty="0" smtClean="0">
                <a:solidFill>
                  <a:schemeClr val="tx1"/>
                </a:solidFill>
                <a:latin typeface="HG丸ｺﾞｼｯｸM-PRO" pitchFamily="50" charset="-128"/>
                <a:ea typeface="HG丸ｺﾞｼｯｸM-PRO" pitchFamily="50" charset="-128"/>
              </a:rPr>
              <a:t>人の要素</a:t>
            </a:r>
            <a:endParaRPr lang="ja-JP" altLang="ja-JP" sz="5400" dirty="0" smtClean="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404664"/>
            <a:ext cx="7704856"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HG丸ｺﾞｼｯｸM-PRO" pitchFamily="50" charset="-128"/>
                <a:ea typeface="HG丸ｺﾞｼｯｸM-PRO" pitchFamily="50" charset="-128"/>
              </a:rPr>
              <a:t>コンテンツ一覧</a:t>
            </a:r>
            <a:endParaRPr kumimoji="1" lang="ja-JP" altLang="en-US" sz="4000" dirty="0">
              <a:solidFill>
                <a:schemeClr val="tx1"/>
              </a:solidFill>
              <a:latin typeface="HG丸ｺﾞｼｯｸM-PRO" pitchFamily="50" charset="-128"/>
              <a:ea typeface="HG丸ｺﾞｼｯｸM-PRO" pitchFamily="50" charset="-128"/>
            </a:endParaRPr>
          </a:p>
        </p:txBody>
      </p:sp>
      <p:sp>
        <p:nvSpPr>
          <p:cNvPr id="3" name="角丸四角形 2">
            <a:hlinkClick r:id="rId3" action="ppaction://hlinksldjump"/>
          </p:cNvPr>
          <p:cNvSpPr/>
          <p:nvPr/>
        </p:nvSpPr>
        <p:spPr>
          <a:xfrm>
            <a:off x="323528" y="1484784"/>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Ｑ１　教育相談のタイミング・時間</a:t>
            </a:r>
            <a:endParaRPr kumimoji="1" lang="ja-JP" altLang="en-US" dirty="0"/>
          </a:p>
        </p:txBody>
      </p:sp>
      <p:sp>
        <p:nvSpPr>
          <p:cNvPr id="4" name="角丸四角形 3">
            <a:hlinkClick r:id="rId4" action="ppaction://hlinksldjump"/>
          </p:cNvPr>
          <p:cNvSpPr/>
          <p:nvPr/>
        </p:nvSpPr>
        <p:spPr>
          <a:xfrm>
            <a:off x="4716016" y="1484784"/>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Ｑ２　教育相談の環境づくり</a:t>
            </a:r>
            <a:endParaRPr kumimoji="1" lang="ja-JP" altLang="en-US" dirty="0"/>
          </a:p>
        </p:txBody>
      </p:sp>
      <p:sp>
        <p:nvSpPr>
          <p:cNvPr id="5" name="角丸四角形 4">
            <a:hlinkClick r:id="rId5" action="ppaction://hlinksldjump"/>
          </p:cNvPr>
          <p:cNvSpPr/>
          <p:nvPr/>
        </p:nvSpPr>
        <p:spPr>
          <a:xfrm>
            <a:off x="323528" y="2348880"/>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Ｑ３　教育相談の進め方</a:t>
            </a:r>
            <a:endParaRPr kumimoji="1" lang="ja-JP" altLang="en-US" dirty="0"/>
          </a:p>
        </p:txBody>
      </p:sp>
      <p:sp>
        <p:nvSpPr>
          <p:cNvPr id="6" name="角丸四角形 5">
            <a:hlinkClick r:id="rId6" action="ppaction://hlinksldjump"/>
          </p:cNvPr>
          <p:cNvSpPr/>
          <p:nvPr/>
        </p:nvSpPr>
        <p:spPr>
          <a:xfrm>
            <a:off x="4716016" y="2348880"/>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Ｑ４　傾聴はただ聞くだけなのか？</a:t>
            </a:r>
            <a:endParaRPr kumimoji="1" lang="ja-JP" altLang="en-US" dirty="0"/>
          </a:p>
        </p:txBody>
      </p:sp>
      <p:sp>
        <p:nvSpPr>
          <p:cNvPr id="7" name="角丸四角形 6">
            <a:hlinkClick r:id="rId7" action="ppaction://hlinksldjump"/>
          </p:cNvPr>
          <p:cNvSpPr/>
          <p:nvPr/>
        </p:nvSpPr>
        <p:spPr>
          <a:xfrm>
            <a:off x="323528" y="3212976"/>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Ｑ５　よい（適切な）質問とは？</a:t>
            </a:r>
            <a:endParaRPr kumimoji="1" lang="ja-JP" altLang="en-US" dirty="0"/>
          </a:p>
        </p:txBody>
      </p:sp>
      <p:sp>
        <p:nvSpPr>
          <p:cNvPr id="8" name="角丸四角形 7">
            <a:hlinkClick r:id="rId8" action="ppaction://hlinksldjump"/>
          </p:cNvPr>
          <p:cNvSpPr/>
          <p:nvPr/>
        </p:nvSpPr>
        <p:spPr>
          <a:xfrm>
            <a:off x="4716016" y="3212976"/>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Ｑ６　アドバイスでの注意点は？</a:t>
            </a:r>
            <a:endParaRPr kumimoji="1" lang="ja-JP" altLang="en-US" dirty="0"/>
          </a:p>
        </p:txBody>
      </p:sp>
      <p:sp>
        <p:nvSpPr>
          <p:cNvPr id="9" name="角丸四角形 8">
            <a:hlinkClick r:id="rId9" action="ppaction://hlinksldjump"/>
          </p:cNvPr>
          <p:cNvSpPr/>
          <p:nvPr/>
        </p:nvSpPr>
        <p:spPr>
          <a:xfrm>
            <a:off x="323528" y="4077072"/>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Ｑ７　</a:t>
            </a:r>
            <a:r>
              <a:rPr lang="ja-JP" altLang="en-US" dirty="0" smtClean="0"/>
              <a:t>保護者</a:t>
            </a:r>
            <a:r>
              <a:rPr kumimoji="1" lang="ja-JP" altLang="en-US" dirty="0" smtClean="0"/>
              <a:t>の考えを引き出すには？</a:t>
            </a:r>
            <a:endParaRPr kumimoji="1" lang="ja-JP" altLang="en-US" dirty="0"/>
          </a:p>
        </p:txBody>
      </p:sp>
      <p:sp>
        <p:nvSpPr>
          <p:cNvPr id="10" name="角丸四角形 9">
            <a:hlinkClick r:id="rId10" action="ppaction://hlinksldjump"/>
          </p:cNvPr>
          <p:cNvSpPr/>
          <p:nvPr/>
        </p:nvSpPr>
        <p:spPr>
          <a:xfrm>
            <a:off x="4716016" y="4077072"/>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Ｑ８　起こりやすい失敗とは？</a:t>
            </a:r>
            <a:endParaRPr kumimoji="1" lang="ja-JP" altLang="en-US" dirty="0"/>
          </a:p>
        </p:txBody>
      </p:sp>
      <p:sp>
        <p:nvSpPr>
          <p:cNvPr id="11" name="角丸四角形 10">
            <a:hlinkClick r:id="rId11" action="ppaction://hlinksldjump"/>
          </p:cNvPr>
          <p:cNvSpPr/>
          <p:nvPr/>
        </p:nvSpPr>
        <p:spPr>
          <a:xfrm>
            <a:off x="323528" y="4941168"/>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Ｑ９　効果的な教育相談の技法とは？</a:t>
            </a:r>
            <a:endParaRPr kumimoji="1" lang="ja-JP" altLang="en-US" dirty="0"/>
          </a:p>
        </p:txBody>
      </p:sp>
      <p:pic>
        <p:nvPicPr>
          <p:cNvPr id="12" name="図 11" descr="みきゃん背広指し棒.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64288" y="4941168"/>
            <a:ext cx="1606103" cy="1763051"/>
          </a:xfrm>
          <a:prstGeom prst="rect">
            <a:avLst/>
          </a:prstGeom>
        </p:spPr>
      </p:pic>
      <p:sp>
        <p:nvSpPr>
          <p:cNvPr id="13" name="角丸四角形吹き出し 12"/>
          <p:cNvSpPr/>
          <p:nvPr/>
        </p:nvSpPr>
        <p:spPr>
          <a:xfrm>
            <a:off x="4716016" y="4941168"/>
            <a:ext cx="2376264" cy="1296144"/>
          </a:xfrm>
          <a:prstGeom prst="wedgeRoundRectCallout">
            <a:avLst>
              <a:gd name="adj1" fmla="val 58080"/>
              <a:gd name="adj2" fmla="val 1942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HG丸ｺﾞｼｯｸM-PRO" pitchFamily="50" charset="-128"/>
                <a:ea typeface="HG丸ｺﾞｼｯｸM-PRO" pitchFamily="50" charset="-128"/>
              </a:rPr>
              <a:t>見たいタイトルをクリックして</a:t>
            </a:r>
            <a:r>
              <a:rPr kumimoji="1" lang="ja-JP" altLang="en-US" sz="1600" b="1" dirty="0" smtClean="0">
                <a:solidFill>
                  <a:schemeClr val="tx1"/>
                </a:solidFill>
                <a:latin typeface="HG丸ｺﾞｼｯｸM-PRO" pitchFamily="50" charset="-128"/>
                <a:ea typeface="HG丸ｺﾞｼｯｸM-PRO" pitchFamily="50" charset="-128"/>
              </a:rPr>
              <a:t>ネ</a:t>
            </a:r>
            <a:endParaRPr kumimoji="1" lang="ja-JP" altLang="en-US" sz="2000" b="1" dirty="0">
              <a:solidFill>
                <a:schemeClr val="tx1"/>
              </a:solidFill>
              <a:latin typeface="HG丸ｺﾞｼｯｸM-PRO" pitchFamily="50" charset="-128"/>
              <a:ea typeface="HG丸ｺﾞｼｯｸM-PRO" pitchFamily="50" charset="-128"/>
            </a:endParaRPr>
          </a:p>
        </p:txBody>
      </p:sp>
      <p:sp>
        <p:nvSpPr>
          <p:cNvPr id="14" name="角丸四角形 13">
            <a:hlinkClick r:id="rId13" action="ppaction://hlinksldjump"/>
          </p:cNvPr>
          <p:cNvSpPr/>
          <p:nvPr/>
        </p:nvSpPr>
        <p:spPr>
          <a:xfrm>
            <a:off x="323528" y="5805264"/>
            <a:ext cx="4104456" cy="5760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b="1" dirty="0" smtClean="0">
                <a:latin typeface="ＭＳ ゴシック" pitchFamily="49" charset="-128"/>
                <a:ea typeface="ＭＳ ゴシック" pitchFamily="49" charset="-128"/>
              </a:rPr>
              <a:t>エクササイズ</a:t>
            </a:r>
            <a:endParaRPr kumimoji="1" lang="ja-JP" altLang="en-US"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476672"/>
            <a:ext cx="7776864" cy="1107996"/>
          </a:xfrm>
          <a:prstGeom prst="rect">
            <a:avLst/>
          </a:prstGeom>
          <a:noFill/>
        </p:spPr>
        <p:txBody>
          <a:bodyPr wrap="square" rtlCol="0">
            <a:spAutoFit/>
          </a:bodyPr>
          <a:lstStyle/>
          <a:p>
            <a:pPr>
              <a:lnSpc>
                <a:spcPct val="150000"/>
              </a:lnSpc>
            </a:pPr>
            <a:r>
              <a:rPr lang="ja-JP" altLang="en-US" sz="4400" dirty="0" smtClean="0">
                <a:latin typeface="HG丸ｺﾞｼｯｸM-PRO" pitchFamily="50" charset="-128"/>
                <a:ea typeface="HG丸ｺﾞｼｯｸM-PRO" pitchFamily="50" charset="-128"/>
              </a:rPr>
              <a:t>視覚的要素（</a:t>
            </a:r>
            <a:r>
              <a:rPr lang="en-US" altLang="ja-JP" sz="4400" u="sng" dirty="0" smtClean="0">
                <a:solidFill>
                  <a:srgbClr val="FF0000"/>
                </a:solidFill>
                <a:latin typeface="HG丸ｺﾞｼｯｸM-PRO" pitchFamily="50" charset="-128"/>
                <a:ea typeface="HG丸ｺﾞｼｯｸM-PRO" pitchFamily="50" charset="-128"/>
              </a:rPr>
              <a:t>V</a:t>
            </a:r>
            <a:r>
              <a:rPr lang="en-US" altLang="ja-JP" sz="4400" dirty="0" smtClean="0">
                <a:latin typeface="HG丸ｺﾞｼｯｸM-PRO" pitchFamily="50" charset="-128"/>
                <a:ea typeface="HG丸ｺﾞｼｯｸM-PRO" pitchFamily="50" charset="-128"/>
              </a:rPr>
              <a:t>isual</a:t>
            </a:r>
            <a:r>
              <a:rPr lang="ja-JP" altLang="en-US" sz="4400" dirty="0" smtClean="0">
                <a:latin typeface="HG丸ｺﾞｼｯｸM-PRO" pitchFamily="50" charset="-128"/>
                <a:ea typeface="HG丸ｺﾞｼｯｸM-PRO" pitchFamily="50" charset="-128"/>
              </a:rPr>
              <a:t>）</a:t>
            </a:r>
            <a:endParaRPr lang="ja-JP" altLang="en-US" sz="4400" dirty="0" smtClean="0"/>
          </a:p>
        </p:txBody>
      </p:sp>
      <p:sp>
        <p:nvSpPr>
          <p:cNvPr id="3" name="正方形/長方形 2"/>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a:r>
              <a:rPr lang="ja-JP" altLang="en-US" sz="4000" dirty="0" smtClean="0">
                <a:solidFill>
                  <a:schemeClr val="tx1"/>
                </a:solidFill>
                <a:latin typeface="HG丸ｺﾞｼｯｸM-PRO" pitchFamily="50" charset="-128"/>
                <a:ea typeface="HG丸ｺﾞｼｯｸM-PRO" pitchFamily="50" charset="-128"/>
              </a:rPr>
              <a:t>服装、しぐさ、座り方、姿勢、</a:t>
            </a:r>
            <a:endParaRPr lang="en-US" altLang="ja-JP" sz="4000" dirty="0" smtClean="0">
              <a:solidFill>
                <a:schemeClr val="tx1"/>
              </a:solidFill>
              <a:latin typeface="HG丸ｺﾞｼｯｸM-PRO" pitchFamily="50" charset="-128"/>
              <a:ea typeface="HG丸ｺﾞｼｯｸM-PRO" pitchFamily="50" charset="-128"/>
            </a:endParaRPr>
          </a:p>
          <a:p>
            <a:pPr marL="185738"/>
            <a:r>
              <a:rPr lang="ja-JP" altLang="en-US" sz="4000" dirty="0" smtClean="0">
                <a:solidFill>
                  <a:schemeClr val="tx1"/>
                </a:solidFill>
                <a:latin typeface="HG丸ｺﾞｼｯｸM-PRO" pitchFamily="50" charset="-128"/>
                <a:ea typeface="HG丸ｺﾞｼｯｸM-PRO" pitchFamily="50" charset="-128"/>
              </a:rPr>
              <a:t>立ち居振る舞い、表情、視線など</a:t>
            </a:r>
            <a:endParaRPr lang="en-US" altLang="ja-JP" sz="4000" b="1" dirty="0" smtClean="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539552" y="4725144"/>
            <a:ext cx="8064896"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tx1"/>
                </a:solidFill>
                <a:latin typeface="HG丸ｺﾞｼｯｸM-PRO" pitchFamily="50" charset="-128"/>
                <a:ea typeface="HG丸ｺﾞｼｯｸM-PRO" pitchFamily="50" charset="-128"/>
              </a:rPr>
              <a:t>　相談者に、威圧的な印象やあわただしい印象を与えないように配慮する。</a:t>
            </a:r>
            <a:endParaRPr lang="en-US" altLang="ja-JP" sz="3200" b="1" dirty="0" smtClean="0">
              <a:solidFill>
                <a:schemeClr val="tx1"/>
              </a:solidFill>
              <a:latin typeface="HG丸ｺﾞｼｯｸM-PRO" pitchFamily="50" charset="-128"/>
              <a:ea typeface="HG丸ｺﾞｼｯｸM-PRO" pitchFamily="50" charset="-128"/>
            </a:endParaRPr>
          </a:p>
        </p:txBody>
      </p:sp>
      <p:sp>
        <p:nvSpPr>
          <p:cNvPr id="8" name="下矢印 7"/>
          <p:cNvSpPr/>
          <p:nvPr/>
        </p:nvSpPr>
        <p:spPr>
          <a:xfrm>
            <a:off x="3960999" y="3729389"/>
            <a:ext cx="122413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476672"/>
            <a:ext cx="7776864" cy="1107996"/>
          </a:xfrm>
          <a:prstGeom prst="rect">
            <a:avLst/>
          </a:prstGeom>
          <a:noFill/>
        </p:spPr>
        <p:txBody>
          <a:bodyPr wrap="square" rtlCol="0">
            <a:spAutoFit/>
          </a:bodyPr>
          <a:lstStyle/>
          <a:p>
            <a:pPr>
              <a:lnSpc>
                <a:spcPct val="150000"/>
              </a:lnSpc>
            </a:pPr>
            <a:r>
              <a:rPr lang="ja-JP" altLang="en-US" sz="4400" dirty="0" smtClean="0">
                <a:latin typeface="HG丸ｺﾞｼｯｸM-PRO" pitchFamily="50" charset="-128"/>
                <a:ea typeface="HG丸ｺﾞｼｯｸM-PRO" pitchFamily="50" charset="-128"/>
              </a:rPr>
              <a:t>聴覚的要素（</a:t>
            </a:r>
            <a:r>
              <a:rPr lang="en-US" altLang="ja-JP" sz="4400" u="sng" dirty="0" smtClean="0">
                <a:solidFill>
                  <a:srgbClr val="FF0000"/>
                </a:solidFill>
                <a:latin typeface="HG丸ｺﾞｼｯｸM-PRO" pitchFamily="50" charset="-128"/>
                <a:ea typeface="HG丸ｺﾞｼｯｸM-PRO" pitchFamily="50" charset="-128"/>
              </a:rPr>
              <a:t>V</a:t>
            </a:r>
            <a:r>
              <a:rPr lang="en-US" altLang="ja-JP" sz="4400" dirty="0" smtClean="0">
                <a:latin typeface="HG丸ｺﾞｼｯｸM-PRO" pitchFamily="50" charset="-128"/>
                <a:ea typeface="HG丸ｺﾞｼｯｸM-PRO" pitchFamily="50" charset="-128"/>
              </a:rPr>
              <a:t>ocal</a:t>
            </a:r>
            <a:r>
              <a:rPr lang="ja-JP" altLang="en-US" sz="4400" dirty="0" smtClean="0">
                <a:latin typeface="HG丸ｺﾞｼｯｸM-PRO" pitchFamily="50" charset="-128"/>
                <a:ea typeface="HG丸ｺﾞｼｯｸM-PRO" pitchFamily="50" charset="-128"/>
              </a:rPr>
              <a:t>）</a:t>
            </a:r>
            <a:endParaRPr lang="ja-JP" altLang="ja-JP" sz="4400" dirty="0" smtClean="0">
              <a:latin typeface="HG丸ｺﾞｼｯｸM-PRO" pitchFamily="50" charset="-128"/>
              <a:ea typeface="HG丸ｺﾞｼｯｸM-PRO" pitchFamily="50" charset="-128"/>
            </a:endParaRPr>
          </a:p>
        </p:txBody>
      </p:sp>
      <p:sp>
        <p:nvSpPr>
          <p:cNvPr id="6" name="正方形/長方形 5"/>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a:r>
              <a:rPr lang="ja-JP" altLang="en-US" sz="4000" dirty="0" smtClean="0">
                <a:solidFill>
                  <a:schemeClr val="tx1"/>
                </a:solidFill>
                <a:latin typeface="HG丸ｺﾞｼｯｸM-PRO" pitchFamily="50" charset="-128"/>
                <a:ea typeface="HG丸ｺﾞｼｯｸM-PRO" pitchFamily="50" charset="-128"/>
              </a:rPr>
              <a:t>声、口調、言葉遣い、テンポ、スピード、間など</a:t>
            </a:r>
            <a:endParaRPr lang="en-US" altLang="ja-JP" sz="4000" b="1" dirty="0" smtClean="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539552" y="4725144"/>
            <a:ext cx="8064895"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tx1"/>
                </a:solidFill>
                <a:latin typeface="HG丸ｺﾞｼｯｸM-PRO" pitchFamily="50" charset="-128"/>
                <a:ea typeface="HG丸ｺﾞｼｯｸM-PRO" pitchFamily="50" charset="-128"/>
              </a:rPr>
              <a:t>　落ち着いた口調やゆっくりしたテンポで、声が大きくなりすぎないように留意する。</a:t>
            </a:r>
            <a:endParaRPr lang="en-US" altLang="ja-JP" sz="3200" b="1" dirty="0" smtClean="0">
              <a:solidFill>
                <a:schemeClr val="tx1"/>
              </a:solidFill>
              <a:latin typeface="HG丸ｺﾞｼｯｸM-PRO" pitchFamily="50" charset="-128"/>
              <a:ea typeface="HG丸ｺﾞｼｯｸM-PRO" pitchFamily="50" charset="-128"/>
            </a:endParaRPr>
          </a:p>
        </p:txBody>
      </p:sp>
      <p:sp>
        <p:nvSpPr>
          <p:cNvPr id="9" name="下矢印 8"/>
          <p:cNvSpPr/>
          <p:nvPr/>
        </p:nvSpPr>
        <p:spPr>
          <a:xfrm>
            <a:off x="3948642" y="3719166"/>
            <a:ext cx="122413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476672"/>
            <a:ext cx="7776864" cy="1107996"/>
          </a:xfrm>
          <a:prstGeom prst="rect">
            <a:avLst/>
          </a:prstGeom>
          <a:noFill/>
        </p:spPr>
        <p:txBody>
          <a:bodyPr wrap="square" rtlCol="0">
            <a:spAutoFit/>
          </a:bodyPr>
          <a:lstStyle/>
          <a:p>
            <a:pPr>
              <a:lnSpc>
                <a:spcPct val="150000"/>
              </a:lnSpc>
            </a:pPr>
            <a:r>
              <a:rPr lang="ja-JP" altLang="en-US" sz="4400" dirty="0" smtClean="0">
                <a:latin typeface="HG丸ｺﾞｼｯｸM-PRO" pitchFamily="50" charset="-128"/>
                <a:ea typeface="HG丸ｺﾞｼｯｸM-PRO" pitchFamily="50" charset="-128"/>
              </a:rPr>
              <a:t>言語的要素（</a:t>
            </a:r>
            <a:r>
              <a:rPr lang="en-US" altLang="ja-JP" sz="4400" u="sng" dirty="0" smtClean="0">
                <a:solidFill>
                  <a:srgbClr val="FF0000"/>
                </a:solidFill>
                <a:latin typeface="HG丸ｺﾞｼｯｸM-PRO" pitchFamily="50" charset="-128"/>
                <a:ea typeface="HG丸ｺﾞｼｯｸM-PRO" pitchFamily="50" charset="-128"/>
              </a:rPr>
              <a:t>V</a:t>
            </a:r>
            <a:r>
              <a:rPr lang="en-US" altLang="ja-JP" sz="4400" dirty="0" smtClean="0">
                <a:latin typeface="HG丸ｺﾞｼｯｸM-PRO" pitchFamily="50" charset="-128"/>
                <a:ea typeface="HG丸ｺﾞｼｯｸM-PRO" pitchFamily="50" charset="-128"/>
              </a:rPr>
              <a:t>erbal</a:t>
            </a:r>
            <a:r>
              <a:rPr lang="ja-JP" altLang="en-US" sz="4400" dirty="0" smtClean="0">
                <a:latin typeface="HG丸ｺﾞｼｯｸM-PRO" pitchFamily="50" charset="-128"/>
                <a:ea typeface="HG丸ｺﾞｼｯｸM-PRO" pitchFamily="50" charset="-128"/>
              </a:rPr>
              <a:t>）</a:t>
            </a:r>
            <a:endParaRPr lang="ja-JP" altLang="en-US" sz="4400" dirty="0" smtClean="0"/>
          </a:p>
        </p:txBody>
      </p:sp>
      <p:sp>
        <p:nvSpPr>
          <p:cNvPr id="6" name="正方形/長方形 5"/>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4000" dirty="0" smtClean="0">
                <a:solidFill>
                  <a:schemeClr val="tx1"/>
                </a:solidFill>
                <a:latin typeface="HG丸ｺﾞｼｯｸM-PRO" pitchFamily="50" charset="-128"/>
                <a:ea typeface="HG丸ｺﾞｼｯｸM-PRO" pitchFamily="50" charset="-128"/>
              </a:rPr>
              <a:t>○ 何を言葉にして伝えるか</a:t>
            </a:r>
            <a:endParaRPr lang="en-US" altLang="ja-JP" sz="4000" dirty="0" smtClean="0">
              <a:solidFill>
                <a:schemeClr val="tx1"/>
              </a:solidFill>
              <a:latin typeface="HG丸ｺﾞｼｯｸM-PRO" pitchFamily="50" charset="-128"/>
              <a:ea typeface="HG丸ｺﾞｼｯｸM-PRO" pitchFamily="50" charset="-128"/>
            </a:endParaRPr>
          </a:p>
          <a:p>
            <a:pPr>
              <a:spcBef>
                <a:spcPts val="1800"/>
              </a:spcBef>
            </a:pPr>
            <a:r>
              <a:rPr lang="ja-JP" altLang="en-US" sz="4000" dirty="0" smtClean="0">
                <a:solidFill>
                  <a:schemeClr val="tx1"/>
                </a:solidFill>
                <a:latin typeface="HG丸ｺﾞｼｯｸM-PRO" pitchFamily="50" charset="-128"/>
                <a:ea typeface="HG丸ｺﾞｼｯｸM-PRO" pitchFamily="50" charset="-128"/>
              </a:rPr>
              <a:t>○ どのような言葉を選ぶか</a:t>
            </a:r>
            <a:endParaRPr lang="en-US" altLang="ja-JP" sz="4000" b="1" dirty="0" smtClean="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539552" y="4725144"/>
            <a:ext cx="8064896"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3200" dirty="0" smtClean="0">
                <a:solidFill>
                  <a:schemeClr val="tx1"/>
                </a:solidFill>
                <a:latin typeface="HG丸ｺﾞｼｯｸM-PRO" pitchFamily="50" charset="-128"/>
                <a:ea typeface="HG丸ｺﾞｼｯｸM-PRO" pitchFamily="50" charset="-128"/>
              </a:rPr>
              <a:t>　相談者に、言葉の意味内容が正確に伝わるように注意する。</a:t>
            </a:r>
            <a:endParaRPr lang="en-US" altLang="ja-JP" sz="3200" b="1" dirty="0" smtClean="0">
              <a:solidFill>
                <a:schemeClr val="tx1"/>
              </a:solidFill>
              <a:latin typeface="HG丸ｺﾞｼｯｸM-PRO" pitchFamily="50" charset="-128"/>
              <a:ea typeface="HG丸ｺﾞｼｯｸM-PRO" pitchFamily="50" charset="-128"/>
            </a:endParaRPr>
          </a:p>
        </p:txBody>
      </p:sp>
      <p:sp>
        <p:nvSpPr>
          <p:cNvPr id="9" name="下矢印 8"/>
          <p:cNvSpPr/>
          <p:nvPr/>
        </p:nvSpPr>
        <p:spPr>
          <a:xfrm>
            <a:off x="3948642" y="3719166"/>
            <a:ext cx="122413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789040"/>
            <a:ext cx="8064896" cy="2232248"/>
          </a:xfrm>
          <a:solidFill>
            <a:srgbClr val="FFFF00"/>
          </a:solidFill>
        </p:spPr>
        <p:txBody>
          <a:bodyPr>
            <a:normAutofit/>
          </a:bodyPr>
          <a:lstStyle/>
          <a:p>
            <a:pPr marL="85725" algn="l"/>
            <a:r>
              <a:rPr lang="ja-JP" altLang="en-US" sz="4000" b="1" dirty="0" smtClean="0">
                <a:latin typeface="HG丸ｺﾞｼｯｸM-PRO" pitchFamily="50" charset="-128"/>
                <a:ea typeface="HG丸ｺﾞｼｯｸM-PRO" pitchFamily="50" charset="-128"/>
              </a:rPr>
              <a:t>　相談者が安心して話をできるように、教育相談の場所や環境に配慮が必要。</a:t>
            </a:r>
            <a:endParaRPr kumimoji="1" lang="ja-JP" altLang="en-US" sz="4000" b="1" dirty="0">
              <a:latin typeface="HG丸ｺﾞｼｯｸM-PRO" pitchFamily="50" charset="-128"/>
              <a:ea typeface="HG丸ｺﾞｼｯｸM-PRO" pitchFamily="50" charset="-128"/>
            </a:endParaRPr>
          </a:p>
        </p:txBody>
      </p:sp>
      <p:sp>
        <p:nvSpPr>
          <p:cNvPr id="3" name="角丸四角形 2"/>
          <p:cNvSpPr/>
          <p:nvPr/>
        </p:nvSpPr>
        <p:spPr>
          <a:xfrm>
            <a:off x="611560" y="2060848"/>
            <a:ext cx="3672408" cy="1008112"/>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solidFill>
                <a:latin typeface="HG丸ｺﾞｼｯｸM-PRO" panose="020F0600000000000000" pitchFamily="50" charset="-128"/>
                <a:ea typeface="HG丸ｺﾞｼｯｸM-PRO" panose="020F0600000000000000" pitchFamily="50" charset="-128"/>
              </a:rPr>
              <a:t>空間の要素</a:t>
            </a:r>
            <a:endParaRPr kumimoji="1" lang="ja-JP" altLang="en-US" sz="4400" dirty="0"/>
          </a:p>
        </p:txBody>
      </p:sp>
      <p:sp>
        <p:nvSpPr>
          <p:cNvPr id="4" name="角丸四角形 3"/>
          <p:cNvSpPr/>
          <p:nvPr/>
        </p:nvSpPr>
        <p:spPr>
          <a:xfrm>
            <a:off x="4788024" y="2060848"/>
            <a:ext cx="3672408" cy="1008112"/>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solidFill>
                <a:latin typeface="HG丸ｺﾞｼｯｸM-PRO" panose="020F0600000000000000" pitchFamily="50" charset="-128"/>
                <a:ea typeface="HG丸ｺﾞｼｯｸM-PRO" panose="020F0600000000000000" pitchFamily="50" charset="-128"/>
              </a:rPr>
              <a:t>人の要素</a:t>
            </a:r>
            <a:endParaRPr kumimoji="1" lang="ja-JP" altLang="en-US" sz="4400" dirty="0"/>
          </a:p>
        </p:txBody>
      </p:sp>
      <p:sp>
        <p:nvSpPr>
          <p:cNvPr id="7" name="正方形/長方形 6"/>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5400" dirty="0" smtClean="0">
                <a:solidFill>
                  <a:schemeClr val="tx1"/>
                </a:solidFill>
                <a:latin typeface="HG丸ｺﾞｼｯｸM-PRO" pitchFamily="50" charset="-128"/>
                <a:ea typeface="HG丸ｺﾞｼｯｸM-PRO" pitchFamily="50" charset="-128"/>
              </a:rPr>
              <a:t>教育相談の場所や環境</a:t>
            </a:r>
            <a:endParaRPr lang="ja-JP" altLang="ja-JP" sz="5400" dirty="0" smtClean="0">
              <a:solidFill>
                <a:schemeClr val="tx1"/>
              </a:solidFill>
              <a:latin typeface="HG丸ｺﾞｼｯｸM-PRO" pitchFamily="50" charset="-128"/>
              <a:ea typeface="HG丸ｺﾞｼｯｸM-PRO" pitchFamily="50" charset="-128"/>
            </a:endParaRPr>
          </a:p>
        </p:txBody>
      </p:sp>
      <p:sp>
        <p:nvSpPr>
          <p:cNvPr id="6" name="額縁 5">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772816"/>
            <a:ext cx="8229600" cy="266429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81075" indent="-981075" algn="l"/>
            <a:r>
              <a:rPr lang="en-US" altLang="ja-JP"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３　教育相談は、どのような流れで行うのがよいでしょうか？</a:t>
            </a:r>
            <a:endParaRPr lang="ja-JP" altLang="en-US"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3181461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4093499634"/>
              </p:ext>
            </p:extLst>
          </p:nvPr>
        </p:nvGraphicFramePr>
        <p:xfrm>
          <a:off x="323528" y="1268760"/>
          <a:ext cx="856895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正方形/長方形 2"/>
          <p:cNvSpPr/>
          <p:nvPr/>
        </p:nvSpPr>
        <p:spPr>
          <a:xfrm>
            <a:off x="539552" y="260648"/>
            <a:ext cx="80648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indent="-715963"/>
            <a:r>
              <a:rPr kumimoji="1" lang="ja-JP" altLang="en-US" sz="4400" dirty="0" smtClean="0">
                <a:solidFill>
                  <a:schemeClr val="tx1"/>
                </a:solidFill>
                <a:latin typeface="HG丸ｺﾞｼｯｸM-PRO" pitchFamily="50" charset="-128"/>
                <a:ea typeface="HG丸ｺﾞｼｯｸM-PRO" pitchFamily="50" charset="-128"/>
              </a:rPr>
              <a:t>Ａ</a:t>
            </a:r>
            <a:r>
              <a:rPr kumimoji="1" lang="en-US" altLang="ja-JP" sz="4400" dirty="0" smtClean="0">
                <a:solidFill>
                  <a:schemeClr val="tx1"/>
                </a:solidFill>
                <a:latin typeface="HG丸ｺﾞｼｯｸM-PRO" pitchFamily="50" charset="-128"/>
                <a:ea typeface="HG丸ｺﾞｼｯｸM-PRO" pitchFamily="50" charset="-128"/>
              </a:rPr>
              <a:t>.</a:t>
            </a:r>
            <a:r>
              <a:rPr kumimoji="1" lang="ja-JP" altLang="en-US" sz="4400" dirty="0" smtClean="0">
                <a:solidFill>
                  <a:schemeClr val="tx1"/>
                </a:solidFill>
                <a:latin typeface="HG丸ｺﾞｼｯｸM-PRO" pitchFamily="50" charset="-128"/>
                <a:ea typeface="HG丸ｺﾞｼｯｸM-PRO" pitchFamily="50" charset="-128"/>
              </a:rPr>
              <a:t>　教育相談の基本的な流れ</a:t>
            </a:r>
            <a:endParaRPr kumimoji="1" lang="ja-JP" altLang="en-US" sz="4400" dirty="0">
              <a:solidFill>
                <a:schemeClr val="tx1"/>
              </a:solidFill>
              <a:latin typeface="HG丸ｺﾞｼｯｸM-PRO" pitchFamily="50" charset="-128"/>
              <a:ea typeface="HG丸ｺﾞｼｯｸM-PRO" pitchFamily="50" charset="-128"/>
            </a:endParaRPr>
          </a:p>
        </p:txBody>
      </p:sp>
      <p:sp>
        <p:nvSpPr>
          <p:cNvPr id="4" name="正方形/長方形 3"/>
          <p:cNvSpPr/>
          <p:nvPr/>
        </p:nvSpPr>
        <p:spPr>
          <a:xfrm>
            <a:off x="1115616" y="141277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115616" y="22768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15616" y="321297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115616"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115616" y="501317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15616" y="5805264"/>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979869"/>
            <a:ext cx="7200800" cy="2769989"/>
          </a:xfrm>
          <a:prstGeom prst="rect">
            <a:avLst/>
          </a:prstGeom>
          <a:solidFill>
            <a:schemeClr val="tx2">
              <a:lumMod val="20000"/>
              <a:lumOff val="80000"/>
            </a:schemeClr>
          </a:solidFill>
        </p:spPr>
        <p:txBody>
          <a:bodyPr wrap="square" rtlCol="0">
            <a:spAutoFit/>
          </a:bodyPr>
          <a:lstStyle/>
          <a:p>
            <a:r>
              <a:rPr lang="ja-JP" altLang="en-US" sz="3600" dirty="0" smtClean="0">
                <a:latin typeface="HG丸ｺﾞｼｯｸM-PRO" pitchFamily="50" charset="-128"/>
                <a:ea typeface="HG丸ｺﾞｼｯｸM-PRO" pitchFamily="50" charset="-128"/>
              </a:rPr>
              <a:t>○ </a:t>
            </a:r>
            <a:r>
              <a:rPr lang="ja-JP" altLang="ja-JP" sz="3600" dirty="0" smtClean="0">
                <a:latin typeface="HG丸ｺﾞｼｯｸM-PRO" pitchFamily="50" charset="-128"/>
                <a:ea typeface="HG丸ｺﾞｼｯｸM-PRO" pitchFamily="50" charset="-128"/>
              </a:rPr>
              <a:t>教育相談に至った経緯や事情</a:t>
            </a:r>
            <a:endParaRPr lang="en-US" altLang="ja-JP" sz="3600" dirty="0" smtClean="0">
              <a:latin typeface="HG丸ｺﾞｼｯｸM-PRO" pitchFamily="50" charset="-128"/>
              <a:ea typeface="HG丸ｺﾞｼｯｸM-PRO" pitchFamily="50" charset="-128"/>
            </a:endParaRPr>
          </a:p>
          <a:p>
            <a:pPr>
              <a:spcBef>
                <a:spcPts val="1800"/>
              </a:spcBef>
            </a:pPr>
            <a:r>
              <a:rPr lang="ja-JP" altLang="en-US" sz="3600" dirty="0" smtClean="0">
                <a:latin typeface="HG丸ｺﾞｼｯｸM-PRO" pitchFamily="50" charset="-128"/>
                <a:ea typeface="HG丸ｺﾞｼｯｸM-PRO" pitchFamily="50" charset="-128"/>
              </a:rPr>
              <a:t>○ </a:t>
            </a:r>
            <a:r>
              <a:rPr lang="ja-JP" altLang="ja-JP" sz="3600" dirty="0" smtClean="0">
                <a:latin typeface="HG丸ｺﾞｼｯｸM-PRO" pitchFamily="50" charset="-128"/>
                <a:ea typeface="HG丸ｺﾞｼｯｸM-PRO" pitchFamily="50" charset="-128"/>
              </a:rPr>
              <a:t>誰の動機による教育相談か</a:t>
            </a:r>
            <a:endParaRPr lang="en-US" altLang="ja-JP" sz="3600" dirty="0" smtClean="0">
              <a:latin typeface="HG丸ｺﾞｼｯｸM-PRO" pitchFamily="50" charset="-128"/>
              <a:ea typeface="HG丸ｺﾞｼｯｸM-PRO" pitchFamily="50" charset="-128"/>
            </a:endParaRPr>
          </a:p>
          <a:p>
            <a:pPr marL="542925" indent="-542925">
              <a:spcBef>
                <a:spcPts val="1800"/>
              </a:spcBef>
            </a:pPr>
            <a:r>
              <a:rPr lang="ja-JP" altLang="en-US" sz="3600" dirty="0" smtClean="0">
                <a:latin typeface="HG丸ｺﾞｼｯｸM-PRO" pitchFamily="50" charset="-128"/>
                <a:ea typeface="HG丸ｺﾞｼｯｸM-PRO" pitchFamily="50" charset="-128"/>
              </a:rPr>
              <a:t>○ </a:t>
            </a:r>
            <a:r>
              <a:rPr lang="ja-JP" altLang="ja-JP" sz="3600" dirty="0" smtClean="0">
                <a:latin typeface="HG丸ｺﾞｼｯｸM-PRO" pitchFamily="50" charset="-128"/>
                <a:ea typeface="HG丸ｺﾞｼｯｸM-PRO" pitchFamily="50" charset="-128"/>
              </a:rPr>
              <a:t>保護者に</a:t>
            </a:r>
            <a:r>
              <a:rPr lang="ja-JP" altLang="en-US" sz="3600" dirty="0" smtClean="0">
                <a:latin typeface="HG丸ｺﾞｼｯｸM-PRO" pitchFamily="50" charset="-128"/>
                <a:ea typeface="HG丸ｺﾞｼｯｸM-PRO" pitchFamily="50" charset="-128"/>
              </a:rPr>
              <a:t>は</a:t>
            </a:r>
            <a:r>
              <a:rPr lang="ja-JP" altLang="ja-JP" sz="3600" dirty="0" smtClean="0">
                <a:latin typeface="HG丸ｺﾞｼｯｸM-PRO" pitchFamily="50" charset="-128"/>
                <a:ea typeface="HG丸ｺﾞｼｯｸM-PRO" pitchFamily="50" charset="-128"/>
              </a:rPr>
              <a:t>どんな思いがあるのか</a:t>
            </a:r>
            <a:endParaRPr kumimoji="1" lang="ja-JP" altLang="en-US" sz="3600" dirty="0">
              <a:latin typeface="HG丸ｺﾞｼｯｸM-PRO" pitchFamily="50" charset="-128"/>
              <a:ea typeface="HG丸ｺﾞｼｯｸM-PRO" pitchFamily="50" charset="-128"/>
            </a:endParaRPr>
          </a:p>
        </p:txBody>
      </p:sp>
      <p:sp>
        <p:nvSpPr>
          <p:cNvPr id="5" name="テキスト ボックス 4"/>
          <p:cNvSpPr txBox="1"/>
          <p:nvPr/>
        </p:nvSpPr>
        <p:spPr>
          <a:xfrm>
            <a:off x="539552" y="5152005"/>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85725"/>
            <a:r>
              <a:rPr lang="ja-JP" altLang="en-US" sz="3200" dirty="0" smtClean="0">
                <a:latin typeface="HG丸ｺﾞｼｯｸM-PRO" pitchFamily="50" charset="-128"/>
                <a:ea typeface="HG丸ｺﾞｼｯｸM-PRO" pitchFamily="50" charset="-128"/>
              </a:rPr>
              <a:t>　</a:t>
            </a:r>
            <a:r>
              <a:rPr lang="ja-JP" altLang="ja-JP" sz="3200" dirty="0" smtClean="0">
                <a:latin typeface="HG丸ｺﾞｼｯｸM-PRO" pitchFamily="50" charset="-128"/>
                <a:ea typeface="HG丸ｺﾞｼｯｸM-PRO" pitchFamily="50" charset="-128"/>
              </a:rPr>
              <a:t>事前に知っておくと</a:t>
            </a:r>
            <a:r>
              <a:rPr lang="ja-JP" altLang="en-US" sz="3200" dirty="0" smtClean="0">
                <a:latin typeface="HG丸ｺﾞｼｯｸM-PRO" pitchFamily="50" charset="-128"/>
                <a:ea typeface="HG丸ｺﾞｼｯｸM-PRO" pitchFamily="50" charset="-128"/>
              </a:rPr>
              <a:t>、</a:t>
            </a:r>
            <a:r>
              <a:rPr lang="ja-JP" altLang="ja-JP" sz="3200" dirty="0" smtClean="0">
                <a:latin typeface="HG丸ｺﾞｼｯｸM-PRO" pitchFamily="50" charset="-128"/>
                <a:ea typeface="HG丸ｺﾞｼｯｸM-PRO" pitchFamily="50" charset="-128"/>
              </a:rPr>
              <a:t>教育相談</a:t>
            </a:r>
            <a:r>
              <a:rPr lang="ja-JP" altLang="en-US" sz="3200" dirty="0" smtClean="0">
                <a:latin typeface="HG丸ｺﾞｼｯｸM-PRO" pitchFamily="50" charset="-128"/>
                <a:ea typeface="HG丸ｺﾞｼｯｸM-PRO" pitchFamily="50" charset="-128"/>
              </a:rPr>
              <a:t>全体の</a:t>
            </a:r>
            <a:r>
              <a:rPr lang="ja-JP" altLang="ja-JP" sz="3200" dirty="0" smtClean="0">
                <a:latin typeface="HG丸ｺﾞｼｯｸM-PRO" pitchFamily="50" charset="-128"/>
                <a:ea typeface="HG丸ｺﾞｼｯｸM-PRO" pitchFamily="50" charset="-128"/>
              </a:rPr>
              <a:t>流れ</a:t>
            </a:r>
            <a:r>
              <a:rPr lang="ja-JP" altLang="en-US" sz="3200" dirty="0" smtClean="0">
                <a:latin typeface="HG丸ｺﾞｼｯｸM-PRO" pitchFamily="50" charset="-128"/>
                <a:ea typeface="HG丸ｺﾞｼｯｸM-PRO" pitchFamily="50" charset="-128"/>
              </a:rPr>
              <a:t>を</a:t>
            </a:r>
            <a:r>
              <a:rPr lang="ja-JP" altLang="ja-JP" sz="3200" dirty="0" smtClean="0">
                <a:latin typeface="HG丸ｺﾞｼｯｸM-PRO" pitchFamily="50" charset="-128"/>
                <a:ea typeface="HG丸ｺﾞｼｯｸM-PRO" pitchFamily="50" charset="-128"/>
              </a:rPr>
              <a:t>イメージしやす</a:t>
            </a:r>
            <a:r>
              <a:rPr lang="ja-JP" altLang="en-US" sz="3200" dirty="0" smtClean="0">
                <a:latin typeface="HG丸ｺﾞｼｯｸM-PRO" pitchFamily="50" charset="-128"/>
                <a:ea typeface="HG丸ｺﾞｼｯｸM-PRO" pitchFamily="50" charset="-128"/>
              </a:rPr>
              <a:t>い。</a:t>
            </a:r>
            <a:endParaRPr kumimoji="1" lang="ja-JP" altLang="en-US" sz="3200" dirty="0">
              <a:latin typeface="HG丸ｺﾞｼｯｸM-PRO" pitchFamily="50" charset="-128"/>
              <a:ea typeface="HG丸ｺﾞｼｯｸM-PRO" pitchFamily="50" charset="-128"/>
            </a:endParaRPr>
          </a:p>
        </p:txBody>
      </p:sp>
      <p:sp>
        <p:nvSpPr>
          <p:cNvPr id="7" name="正方形/長方形 6"/>
          <p:cNvSpPr/>
          <p:nvPr/>
        </p:nvSpPr>
        <p:spPr>
          <a:xfrm>
            <a:off x="1547664"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88591" y="476672"/>
            <a:ext cx="8568952" cy="1380509"/>
            <a:chOff x="323528" y="2840579"/>
            <a:chExt cx="8568952" cy="1380509"/>
          </a:xfrm>
        </p:grpSpPr>
        <p:grpSp>
          <p:nvGrpSpPr>
            <p:cNvPr id="9" name="グループ化 11"/>
            <p:cNvGrpSpPr/>
            <p:nvPr/>
          </p:nvGrpSpPr>
          <p:grpSpPr>
            <a:xfrm>
              <a:off x="323528" y="2840579"/>
              <a:ext cx="8568952" cy="1380509"/>
              <a:chOff x="323528" y="2840579"/>
              <a:chExt cx="8568952" cy="1380509"/>
            </a:xfrm>
          </p:grpSpPr>
          <p:sp>
            <p:nvSpPr>
              <p:cNvPr id="11" name="山形 10"/>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ja-JP" altLang="en-US" sz="3200" b="1" dirty="0" smtClean="0">
                    <a:solidFill>
                      <a:schemeClr val="tx1"/>
                    </a:solidFill>
                    <a:latin typeface="HG丸ｺﾞｼｯｸM-PRO" pitchFamily="50" charset="-128"/>
                    <a:ea typeface="HG丸ｺﾞｼｯｸM-PRO" pitchFamily="50" charset="-128"/>
                  </a:rPr>
                  <a:t>１</a:t>
                </a:r>
                <a:endParaRPr kumimoji="1" lang="ja-JP" altLang="en-US" sz="3200" b="1" dirty="0">
                  <a:solidFill>
                    <a:schemeClr val="tx1"/>
                  </a:solidFill>
                  <a:latin typeface="HG丸ｺﾞｼｯｸM-PRO" pitchFamily="50" charset="-128"/>
                  <a:ea typeface="HG丸ｺﾞｼｯｸM-PRO" pitchFamily="50" charset="-128"/>
                </a:endParaRPr>
              </a:p>
            </p:txBody>
          </p:sp>
          <p:sp>
            <p:nvSpPr>
              <p:cNvPr id="12" name="片側の 2 つの角を丸めた四角形 11"/>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p:cNvSpPr/>
            <p:nvPr/>
          </p:nvSpPr>
          <p:spPr>
            <a:xfrm>
              <a:off x="1403648" y="3019720"/>
              <a:ext cx="7488832" cy="646331"/>
            </a:xfrm>
            <a:prstGeom prst="rect">
              <a:avLst/>
            </a:prstGeom>
          </p:spPr>
          <p:txBody>
            <a:bodyPr wrap="square" anchor="ctr">
              <a:spAutoFit/>
            </a:bodyPr>
            <a:lstStyle/>
            <a:p>
              <a:r>
                <a:rPr lang="ja-JP" altLang="en-US" sz="3600" dirty="0" smtClean="0">
                  <a:latin typeface="HG丸ｺﾞｼｯｸM-PRO" pitchFamily="50" charset="-128"/>
                  <a:ea typeface="HG丸ｺﾞｼｯｸM-PRO" pitchFamily="50" charset="-128"/>
                </a:rPr>
                <a:t>教育相談に至るまでの経緯を知る</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987093"/>
            <a:ext cx="7200800" cy="3170099"/>
          </a:xfrm>
          <a:prstGeom prst="rect">
            <a:avLst/>
          </a:prstGeom>
          <a:solidFill>
            <a:schemeClr val="tx2">
              <a:lumMod val="20000"/>
              <a:lumOff val="80000"/>
            </a:schemeClr>
          </a:solidFill>
        </p:spPr>
        <p:txBody>
          <a:bodyPr wrap="square" rtlCol="0">
            <a:spAutoFit/>
          </a:bodyPr>
          <a:lstStyle/>
          <a:p>
            <a:r>
              <a:rPr lang="ja-JP" altLang="en-US" sz="3600" dirty="0" smtClean="0">
                <a:latin typeface="HG丸ｺﾞｼｯｸM-PRO" pitchFamily="50" charset="-128"/>
                <a:ea typeface="HG丸ｺﾞｼｯｸM-PRO" pitchFamily="50" charset="-128"/>
              </a:rPr>
              <a:t>○ 服装、髪型　　　　</a:t>
            </a:r>
            <a:endParaRPr lang="en-US" altLang="ja-JP" sz="3600" dirty="0" smtClean="0">
              <a:latin typeface="HG丸ｺﾞｼｯｸM-PRO" pitchFamily="50" charset="-128"/>
              <a:ea typeface="HG丸ｺﾞｼｯｸM-PRO" pitchFamily="50" charset="-128"/>
            </a:endParaRPr>
          </a:p>
          <a:p>
            <a:pPr>
              <a:spcBef>
                <a:spcPts val="600"/>
              </a:spcBef>
            </a:pPr>
            <a:r>
              <a:rPr lang="ja-JP" altLang="en-US" sz="3600" dirty="0" smtClean="0">
                <a:latin typeface="HG丸ｺﾞｼｯｸM-PRO" pitchFamily="50" charset="-128"/>
                <a:ea typeface="HG丸ｺﾞｼｯｸM-PRO" pitchFamily="50" charset="-128"/>
              </a:rPr>
              <a:t>○ 履物</a:t>
            </a:r>
            <a:endParaRPr lang="en-US" altLang="ja-JP" sz="3600" dirty="0" smtClean="0">
              <a:latin typeface="HG丸ｺﾞｼｯｸM-PRO" pitchFamily="50" charset="-128"/>
              <a:ea typeface="HG丸ｺﾞｼｯｸM-PRO" pitchFamily="50" charset="-128"/>
            </a:endParaRPr>
          </a:p>
          <a:p>
            <a:pPr>
              <a:spcBef>
                <a:spcPts val="600"/>
              </a:spcBef>
            </a:pPr>
            <a:r>
              <a:rPr lang="ja-JP" altLang="en-US" sz="3600" dirty="0" smtClean="0">
                <a:latin typeface="HG丸ｺﾞｼｯｸM-PRO" pitchFamily="50" charset="-128"/>
                <a:ea typeface="HG丸ｺﾞｼｯｸM-PRO" pitchFamily="50" charset="-128"/>
              </a:rPr>
              <a:t>○ 持ち物　　</a:t>
            </a:r>
            <a:endParaRPr lang="en-US" altLang="ja-JP" sz="3600" dirty="0" smtClean="0">
              <a:latin typeface="HG丸ｺﾞｼｯｸM-PRO" pitchFamily="50" charset="-128"/>
              <a:ea typeface="HG丸ｺﾞｼｯｸM-PRO" pitchFamily="50" charset="-128"/>
            </a:endParaRPr>
          </a:p>
          <a:p>
            <a:pPr>
              <a:spcBef>
                <a:spcPts val="600"/>
              </a:spcBef>
            </a:pPr>
            <a:r>
              <a:rPr lang="ja-JP" altLang="en-US" sz="3600" dirty="0" smtClean="0">
                <a:latin typeface="HG丸ｺﾞｼｯｸM-PRO" pitchFamily="50" charset="-128"/>
                <a:ea typeface="HG丸ｺﾞｼｯｸM-PRO" pitchFamily="50" charset="-128"/>
              </a:rPr>
              <a:t>○ 入室の様子</a:t>
            </a:r>
            <a:endParaRPr lang="en-US" altLang="ja-JP" sz="3600" dirty="0" smtClean="0">
              <a:latin typeface="HG丸ｺﾞｼｯｸM-PRO" pitchFamily="50" charset="-128"/>
              <a:ea typeface="HG丸ｺﾞｼｯｸM-PRO" pitchFamily="50" charset="-128"/>
            </a:endParaRPr>
          </a:p>
          <a:p>
            <a:pPr>
              <a:spcBef>
                <a:spcPts val="600"/>
              </a:spcBef>
            </a:pPr>
            <a:r>
              <a:rPr lang="ja-JP" altLang="en-US" sz="3600" dirty="0" smtClean="0">
                <a:latin typeface="HG丸ｺﾞｼｯｸM-PRO" pitchFamily="50" charset="-128"/>
                <a:ea typeface="HG丸ｺﾞｼｯｸM-PRO" pitchFamily="50" charset="-128"/>
              </a:rPr>
              <a:t>○ 最初の言葉など</a:t>
            </a:r>
            <a:endParaRPr kumimoji="1" lang="ja-JP" altLang="en-US" sz="3600" dirty="0">
              <a:latin typeface="HG丸ｺﾞｼｯｸM-PRO" pitchFamily="50" charset="-128"/>
              <a:ea typeface="HG丸ｺﾞｼｯｸM-PRO" pitchFamily="50" charset="-128"/>
            </a:endParaRPr>
          </a:p>
        </p:txBody>
      </p:sp>
      <p:sp>
        <p:nvSpPr>
          <p:cNvPr id="7" name="テキスト ボックス 6"/>
          <p:cNvSpPr txBox="1"/>
          <p:nvPr/>
        </p:nvSpPr>
        <p:spPr>
          <a:xfrm>
            <a:off x="539552" y="5301208"/>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dirty="0" smtClean="0">
                <a:latin typeface="HG丸ｺﾞｼｯｸM-PRO" pitchFamily="50" charset="-128"/>
                <a:ea typeface="HG丸ｺﾞｼｯｸM-PRO" pitchFamily="50" charset="-128"/>
              </a:rPr>
              <a:t>　あらゆる情報が、相談者を理解する材料になる。</a:t>
            </a:r>
            <a:endParaRPr kumimoji="1" lang="ja-JP" altLang="en-US" sz="3200" dirty="0">
              <a:latin typeface="HG丸ｺﾞｼｯｸM-PRO" pitchFamily="50" charset="-128"/>
              <a:ea typeface="HG丸ｺﾞｼｯｸM-PRO" pitchFamily="50" charset="-128"/>
            </a:endParaRPr>
          </a:p>
        </p:txBody>
      </p:sp>
      <p:sp>
        <p:nvSpPr>
          <p:cNvPr id="8" name="正方形/長方形 7"/>
          <p:cNvSpPr/>
          <p:nvPr/>
        </p:nvSpPr>
        <p:spPr>
          <a:xfrm>
            <a:off x="1619672"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ja-JP" altLang="en-US" sz="3200" b="1" dirty="0" smtClean="0">
                    <a:solidFill>
                      <a:schemeClr val="tx1"/>
                    </a:solidFill>
                    <a:latin typeface="HG丸ｺﾞｼｯｸM-PRO" pitchFamily="50" charset="-128"/>
                    <a:ea typeface="HG丸ｺﾞｼｯｸM-PRO" pitchFamily="50" charset="-128"/>
                  </a:rPr>
                  <a:t>２</a:t>
                </a:r>
                <a:endParaRPr kumimoji="1" lang="ja-JP" altLang="en-US" sz="3200" b="1" dirty="0">
                  <a:solidFill>
                    <a:schemeClr val="tx1"/>
                  </a:solidFill>
                  <a:latin typeface="HG丸ｺﾞｼｯｸM-PRO" pitchFamily="50" charset="-128"/>
                  <a:ea typeface="HG丸ｺﾞｼｯｸM-PRO" pitchFamily="50" charset="-128"/>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1403648" y="3019720"/>
              <a:ext cx="7488832" cy="646331"/>
            </a:xfrm>
            <a:prstGeom prst="rect">
              <a:avLst/>
            </a:prstGeom>
          </p:spPr>
          <p:txBody>
            <a:bodyPr wrap="square" anchor="ctr">
              <a:spAutoFit/>
            </a:bodyPr>
            <a:lstStyle/>
            <a:p>
              <a:r>
                <a:rPr lang="ja-JP" altLang="en-US" sz="3600" dirty="0" smtClean="0">
                  <a:latin typeface="HG丸ｺﾞｼｯｸM-PRO" pitchFamily="50" charset="-128"/>
                  <a:ea typeface="HG丸ｺﾞｼｯｸM-PRO" pitchFamily="50" charset="-128"/>
                </a:rPr>
                <a:t>その日の相談者の様子に留意する</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2002449"/>
            <a:ext cx="7200800" cy="2769989"/>
          </a:xfrm>
          <a:prstGeom prst="rect">
            <a:avLst/>
          </a:prstGeom>
          <a:solidFill>
            <a:schemeClr val="tx2">
              <a:lumMod val="20000"/>
              <a:lumOff val="80000"/>
            </a:schemeClr>
          </a:solidFill>
        </p:spPr>
        <p:txBody>
          <a:bodyPr wrap="square" rtlCol="0" anchor="ctr">
            <a:spAutoFit/>
          </a:bodyPr>
          <a:lstStyle/>
          <a:p>
            <a:r>
              <a:rPr lang="ja-JP" altLang="en-US" sz="3600" dirty="0" smtClean="0">
                <a:latin typeface="HG丸ｺﾞｼｯｸM-PRO" pitchFamily="50" charset="-128"/>
                <a:ea typeface="HG丸ｺﾞｼｯｸM-PRO" pitchFamily="50" charset="-128"/>
              </a:rPr>
              <a:t>○ 来談に対するねぎらい</a:t>
            </a:r>
            <a:endParaRPr lang="en-US" altLang="ja-JP" sz="3600" dirty="0" smtClean="0">
              <a:latin typeface="HG丸ｺﾞｼｯｸM-PRO" pitchFamily="50" charset="-128"/>
              <a:ea typeface="HG丸ｺﾞｼｯｸM-PRO" pitchFamily="50" charset="-128"/>
            </a:endParaRPr>
          </a:p>
          <a:p>
            <a:pPr>
              <a:spcBef>
                <a:spcPts val="1800"/>
              </a:spcBef>
            </a:pPr>
            <a:r>
              <a:rPr lang="ja-JP" altLang="en-US" sz="3600" dirty="0" smtClean="0">
                <a:latin typeface="HG丸ｺﾞｼｯｸM-PRO" pitchFamily="50" charset="-128"/>
                <a:ea typeface="HG丸ｺﾞｼｯｸM-PRO" pitchFamily="50" charset="-128"/>
              </a:rPr>
              <a:t>○ 教育相談の終了時刻</a:t>
            </a:r>
            <a:endParaRPr lang="en-US" altLang="ja-JP" sz="3600" dirty="0" smtClean="0">
              <a:latin typeface="HG丸ｺﾞｼｯｸM-PRO" pitchFamily="50" charset="-128"/>
              <a:ea typeface="HG丸ｺﾞｼｯｸM-PRO" pitchFamily="50" charset="-128"/>
            </a:endParaRPr>
          </a:p>
          <a:p>
            <a:pPr marL="542925" indent="-542925">
              <a:spcBef>
                <a:spcPts val="1800"/>
              </a:spcBef>
            </a:pPr>
            <a:r>
              <a:rPr lang="ja-JP" altLang="en-US" sz="3600" dirty="0" smtClean="0">
                <a:latin typeface="HG丸ｺﾞｼｯｸM-PRO" pitchFamily="50" charset="-128"/>
                <a:ea typeface="HG丸ｺﾞｼｯｸM-PRO" pitchFamily="50" charset="-128"/>
              </a:rPr>
              <a:t>○ 必要に応じて秘密の保持についての考え</a:t>
            </a:r>
            <a:endParaRPr kumimoji="1" lang="ja-JP" altLang="en-US" sz="3600" dirty="0">
              <a:latin typeface="HG丸ｺﾞｼｯｸM-PRO" pitchFamily="50" charset="-128"/>
              <a:ea typeface="HG丸ｺﾞｼｯｸM-PRO" pitchFamily="50" charset="-128"/>
            </a:endParaRPr>
          </a:p>
        </p:txBody>
      </p:sp>
      <p:sp>
        <p:nvSpPr>
          <p:cNvPr id="8" name="テキスト ボックス 7"/>
          <p:cNvSpPr txBox="1"/>
          <p:nvPr/>
        </p:nvSpPr>
        <p:spPr>
          <a:xfrm>
            <a:off x="539552" y="5304110"/>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dirty="0" smtClean="0">
                <a:latin typeface="HG丸ｺﾞｼｯｸM-PRO" pitchFamily="50" charset="-128"/>
                <a:ea typeface="HG丸ｺﾞｼｯｸM-PRO" pitchFamily="50" charset="-128"/>
              </a:rPr>
              <a:t>　これらを伝え、</a:t>
            </a:r>
            <a:r>
              <a:rPr lang="ja-JP" altLang="ja-JP" sz="3200" dirty="0" smtClean="0">
                <a:latin typeface="HG丸ｺﾞｼｯｸM-PRO" pitchFamily="50" charset="-128"/>
                <a:ea typeface="HG丸ｺﾞｼｯｸM-PRO" pitchFamily="50" charset="-128"/>
              </a:rPr>
              <a:t>この時点での疑問がないか尋ね</a:t>
            </a:r>
            <a:r>
              <a:rPr lang="ja-JP" altLang="en-US" sz="3200" dirty="0" smtClean="0">
                <a:latin typeface="HG丸ｺﾞｼｯｸM-PRO" pitchFamily="50" charset="-128"/>
                <a:ea typeface="HG丸ｺﾞｼｯｸM-PRO" pitchFamily="50" charset="-128"/>
              </a:rPr>
              <a:t>た後、教育相談を始める。</a:t>
            </a:r>
            <a:endParaRPr kumimoji="1" lang="ja-JP" altLang="en-US" sz="3200" dirty="0">
              <a:latin typeface="HG丸ｺﾞｼｯｸM-PRO" pitchFamily="50" charset="-128"/>
              <a:ea typeface="HG丸ｺﾞｼｯｸM-PRO" pitchFamily="50" charset="-128"/>
            </a:endParaRPr>
          </a:p>
        </p:txBody>
      </p:sp>
      <p:sp>
        <p:nvSpPr>
          <p:cNvPr id="5" name="正方形/長方形 4"/>
          <p:cNvSpPr/>
          <p:nvPr/>
        </p:nvSpPr>
        <p:spPr>
          <a:xfrm>
            <a:off x="1619672"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ja-JP" altLang="en-US" sz="3200" b="1" dirty="0" smtClean="0">
                    <a:solidFill>
                      <a:schemeClr val="tx1"/>
                    </a:solidFill>
                    <a:latin typeface="HG丸ｺﾞｼｯｸM-PRO" pitchFamily="50" charset="-128"/>
                    <a:ea typeface="HG丸ｺﾞｼｯｸM-PRO" pitchFamily="50" charset="-128"/>
                  </a:rPr>
                  <a:t>３</a:t>
                </a:r>
                <a:endParaRPr kumimoji="1" lang="ja-JP" altLang="en-US" sz="3200" b="1" dirty="0">
                  <a:solidFill>
                    <a:schemeClr val="tx1"/>
                  </a:solidFill>
                  <a:latin typeface="HG丸ｺﾞｼｯｸM-PRO" pitchFamily="50" charset="-128"/>
                  <a:ea typeface="HG丸ｺﾞｼｯｸM-PRO" pitchFamily="50" charset="-128"/>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1403648" y="3019720"/>
              <a:ext cx="7488832" cy="646331"/>
            </a:xfrm>
            <a:prstGeom prst="rect">
              <a:avLst/>
            </a:prstGeom>
          </p:spPr>
          <p:txBody>
            <a:bodyPr wrap="square" anchor="ctr">
              <a:spAutoFit/>
            </a:bodyPr>
            <a:lstStyle/>
            <a:p>
              <a:r>
                <a:rPr lang="ja-JP" altLang="en-US" sz="3600" dirty="0" smtClean="0">
                  <a:latin typeface="HG丸ｺﾞｼｯｸM-PRO" pitchFamily="50" charset="-128"/>
                  <a:ea typeface="HG丸ｺﾞｼｯｸM-PRO" pitchFamily="50" charset="-128"/>
                </a:rPr>
                <a:t>教育相談を始める</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5304110"/>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dirty="0" smtClean="0">
                <a:latin typeface="HG丸ｺﾞｼｯｸM-PRO" pitchFamily="50" charset="-128"/>
                <a:ea typeface="HG丸ｺﾞｼｯｸM-PRO" pitchFamily="50" charset="-128"/>
              </a:rPr>
              <a:t>　これらを尋ねて、問題に関する理解を進める。</a:t>
            </a:r>
            <a:endParaRPr kumimoji="1" lang="ja-JP" altLang="en-US" sz="3200" dirty="0">
              <a:latin typeface="HG丸ｺﾞｼｯｸM-PRO" pitchFamily="50" charset="-128"/>
              <a:ea typeface="HG丸ｺﾞｼｯｸM-PRO" pitchFamily="50" charset="-128"/>
            </a:endParaRPr>
          </a:p>
        </p:txBody>
      </p:sp>
      <p:sp>
        <p:nvSpPr>
          <p:cNvPr id="8" name="テキスト ボックス 7"/>
          <p:cNvSpPr txBox="1"/>
          <p:nvPr/>
        </p:nvSpPr>
        <p:spPr>
          <a:xfrm>
            <a:off x="971600" y="1988840"/>
            <a:ext cx="7200800" cy="2769989"/>
          </a:xfrm>
          <a:prstGeom prst="rect">
            <a:avLst/>
          </a:prstGeom>
          <a:solidFill>
            <a:schemeClr val="tx2">
              <a:lumMod val="20000"/>
              <a:lumOff val="80000"/>
            </a:schemeClr>
          </a:solidFill>
        </p:spPr>
        <p:txBody>
          <a:bodyPr wrap="square" rtlCol="0" anchor="ctr">
            <a:spAutoFit/>
          </a:bodyPr>
          <a:lstStyle/>
          <a:p>
            <a:r>
              <a:rPr lang="ja-JP" altLang="en-US" sz="3600" dirty="0" smtClean="0">
                <a:latin typeface="HG丸ｺﾞｼｯｸM-PRO" pitchFamily="50" charset="-128"/>
                <a:ea typeface="HG丸ｺﾞｼｯｸM-PRO" pitchFamily="50" charset="-128"/>
              </a:rPr>
              <a:t>○ 問題はいつ生じたのか</a:t>
            </a:r>
            <a:endParaRPr lang="en-US" altLang="ja-JP" sz="3600" dirty="0" smtClean="0">
              <a:latin typeface="HG丸ｺﾞｼｯｸM-PRO" pitchFamily="50" charset="-128"/>
              <a:ea typeface="HG丸ｺﾞｼｯｸM-PRO" pitchFamily="50" charset="-128"/>
            </a:endParaRPr>
          </a:p>
          <a:p>
            <a:pPr>
              <a:spcBef>
                <a:spcPts val="1800"/>
              </a:spcBef>
            </a:pPr>
            <a:r>
              <a:rPr lang="ja-JP" altLang="en-US" sz="3600" dirty="0" smtClean="0">
                <a:latin typeface="HG丸ｺﾞｼｯｸM-PRO" pitchFamily="50" charset="-128"/>
                <a:ea typeface="HG丸ｺﾞｼｯｸM-PRO" pitchFamily="50" charset="-128"/>
              </a:rPr>
              <a:t>○ どのように経過したのか</a:t>
            </a:r>
            <a:endParaRPr lang="en-US" altLang="ja-JP" sz="3600" dirty="0" smtClean="0">
              <a:latin typeface="HG丸ｺﾞｼｯｸM-PRO" pitchFamily="50" charset="-128"/>
              <a:ea typeface="HG丸ｺﾞｼｯｸM-PRO" pitchFamily="50" charset="-128"/>
            </a:endParaRPr>
          </a:p>
          <a:p>
            <a:pPr marL="542925" indent="-542925">
              <a:spcBef>
                <a:spcPts val="1800"/>
              </a:spcBef>
            </a:pPr>
            <a:r>
              <a:rPr lang="ja-JP" altLang="en-US" sz="3600" dirty="0" smtClean="0">
                <a:latin typeface="HG丸ｺﾞｼｯｸM-PRO" pitchFamily="50" charset="-128"/>
                <a:ea typeface="HG丸ｺﾞｼｯｸM-PRO" pitchFamily="50" charset="-128"/>
              </a:rPr>
              <a:t>○ 相談者は、現在どのように問題を理解しているか</a:t>
            </a:r>
            <a:endParaRPr kumimoji="1" lang="ja-JP" altLang="en-US" sz="3600" dirty="0">
              <a:latin typeface="HG丸ｺﾞｼｯｸM-PRO" pitchFamily="50" charset="-128"/>
              <a:ea typeface="HG丸ｺﾞｼｯｸM-PRO" pitchFamily="50" charset="-128"/>
            </a:endParaRPr>
          </a:p>
        </p:txBody>
      </p:sp>
      <p:sp>
        <p:nvSpPr>
          <p:cNvPr id="7" name="正方形/長方形 6"/>
          <p:cNvSpPr/>
          <p:nvPr/>
        </p:nvSpPr>
        <p:spPr>
          <a:xfrm>
            <a:off x="1619672"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ja-JP" altLang="en-US" sz="3200" b="1" dirty="0" smtClean="0">
                    <a:solidFill>
                      <a:schemeClr val="tx1"/>
                    </a:solidFill>
                    <a:latin typeface="HG丸ｺﾞｼｯｸM-PRO" pitchFamily="50" charset="-128"/>
                    <a:ea typeface="HG丸ｺﾞｼｯｸM-PRO" pitchFamily="50" charset="-128"/>
                  </a:rPr>
                  <a:t>４</a:t>
                </a:r>
                <a:endParaRPr kumimoji="1" lang="ja-JP" altLang="en-US" sz="3200" b="1" dirty="0">
                  <a:solidFill>
                    <a:schemeClr val="tx1"/>
                  </a:solidFill>
                  <a:latin typeface="HG丸ｺﾞｼｯｸM-PRO" pitchFamily="50" charset="-128"/>
                  <a:ea typeface="HG丸ｺﾞｼｯｸM-PRO" pitchFamily="50" charset="-128"/>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1403648" y="3066255"/>
              <a:ext cx="7488832" cy="646331"/>
            </a:xfrm>
            <a:prstGeom prst="rect">
              <a:avLst/>
            </a:prstGeom>
          </p:spPr>
          <p:txBody>
            <a:bodyPr wrap="square" anchor="ctr">
              <a:spAutoFit/>
            </a:bodyPr>
            <a:lstStyle/>
            <a:p>
              <a:r>
                <a:rPr lang="ja-JP" altLang="en-US" sz="3600" dirty="0" smtClean="0">
                  <a:latin typeface="HG丸ｺﾞｼｯｸM-PRO" pitchFamily="50" charset="-128"/>
                  <a:ea typeface="HG丸ｺﾞｼｯｸM-PRO" pitchFamily="50" charset="-128"/>
                </a:rPr>
                <a:t>問題について尋ねる</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268760"/>
            <a:ext cx="8352928" cy="3312368"/>
          </a:xfrm>
          <a:solidFill>
            <a:schemeClr val="tx2">
              <a:lumMod val="75000"/>
            </a:schemeClr>
          </a:solidFill>
        </p:spPr>
        <p:txBody>
          <a:bodyPr>
            <a:normAutofit/>
          </a:bodyPr>
          <a:lstStyle/>
          <a:p>
            <a:pPr marL="808038" indent="-808038" algn="l"/>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Q1</a:t>
            </a:r>
            <a:r>
              <a:rPr kumimoji="1" lang="ja-JP" altLang="en-US" dirty="0" smtClean="0">
                <a:solidFill>
                  <a:schemeClr val="bg1"/>
                </a:solidFill>
                <a:latin typeface="HG丸ｺﾞｼｯｸM-PRO" panose="020F0600000000000000" pitchFamily="50" charset="-128"/>
                <a:ea typeface="HG丸ｺﾞｼｯｸM-PRO" panose="020F0600000000000000" pitchFamily="50" charset="-128"/>
              </a:rPr>
              <a:t>　教育相談は、どんなタイミングで行うのがよいですか？</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また、どのくらいの時間を設定するのが適切ですか？</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437112"/>
            <a:ext cx="2736304" cy="2736304"/>
          </a:xfrm>
          <a:prstGeom prst="rect">
            <a:avLst/>
          </a:prstGeom>
        </p:spPr>
      </p:pic>
    </p:spTree>
    <p:extLst>
      <p:ext uri="{BB962C8B-B14F-4D97-AF65-F5344CB8AC3E}">
        <p14:creationId xmlns:p14="http://schemas.microsoft.com/office/powerpoint/2010/main" val="2457550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987226"/>
            <a:ext cx="7200800" cy="1682512"/>
          </a:xfrm>
          <a:prstGeom prst="rect">
            <a:avLst/>
          </a:prstGeom>
          <a:solidFill>
            <a:schemeClr val="tx2">
              <a:lumMod val="20000"/>
              <a:lumOff val="80000"/>
            </a:schemeClr>
          </a:solidFill>
        </p:spPr>
        <p:txBody>
          <a:bodyPr wrap="square" rtlCol="0" anchor="ctr">
            <a:spAutoFit/>
          </a:bodyPr>
          <a:lstStyle/>
          <a:p>
            <a:pPr>
              <a:lnSpc>
                <a:spcPts val="5000"/>
              </a:lnSpc>
            </a:pPr>
            <a:r>
              <a:rPr lang="ja-JP" altLang="en-US" sz="3600" dirty="0" smtClean="0">
                <a:latin typeface="HG丸ｺﾞｼｯｸM-PRO" pitchFamily="50" charset="-128"/>
                <a:ea typeface="HG丸ｺﾞｼｯｸM-PRO" pitchFamily="50" charset="-128"/>
              </a:rPr>
              <a:t>○ 慎重に理解を進める</a:t>
            </a:r>
            <a:endParaRPr lang="en-US" altLang="ja-JP" sz="3600" dirty="0" smtClean="0">
              <a:latin typeface="HG丸ｺﾞｼｯｸM-PRO" pitchFamily="50" charset="-128"/>
              <a:ea typeface="HG丸ｺﾞｼｯｸM-PRO" pitchFamily="50" charset="-128"/>
            </a:endParaRPr>
          </a:p>
          <a:p>
            <a:pPr>
              <a:lnSpc>
                <a:spcPts val="5000"/>
              </a:lnSpc>
              <a:spcBef>
                <a:spcPts val="2400"/>
              </a:spcBef>
            </a:pPr>
            <a:r>
              <a:rPr lang="ja-JP" altLang="en-US" sz="3600" dirty="0" smtClean="0">
                <a:latin typeface="HG丸ｺﾞｼｯｸM-PRO" pitchFamily="50" charset="-128"/>
                <a:ea typeface="HG丸ｺﾞｼｯｸM-PRO" pitchFamily="50" charset="-128"/>
              </a:rPr>
              <a:t>○ 問題を見立てる</a:t>
            </a:r>
            <a:endParaRPr kumimoji="1" lang="ja-JP" altLang="en-US" sz="3600" dirty="0">
              <a:latin typeface="HG丸ｺﾞｼｯｸM-PRO" pitchFamily="50" charset="-128"/>
              <a:ea typeface="HG丸ｺﾞｼｯｸM-PRO" pitchFamily="50" charset="-128"/>
            </a:endParaRPr>
          </a:p>
        </p:txBody>
      </p:sp>
      <p:sp>
        <p:nvSpPr>
          <p:cNvPr id="8" name="テキスト ボックス 7"/>
          <p:cNvSpPr txBox="1"/>
          <p:nvPr/>
        </p:nvSpPr>
        <p:spPr>
          <a:xfrm>
            <a:off x="539552" y="4811668"/>
            <a:ext cx="806489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dirty="0" smtClean="0">
                <a:latin typeface="HG丸ｺﾞｼｯｸM-PRO" pitchFamily="50" charset="-128"/>
                <a:ea typeface="HG丸ｺﾞｼｯｸM-PRO" pitchFamily="50" charset="-128"/>
              </a:rPr>
              <a:t>　相談者の理解と問題の見立てに基づいて、教育相談の方針やゴールを保護者と一緒に考える。</a:t>
            </a:r>
            <a:endParaRPr kumimoji="1" lang="ja-JP" altLang="en-US" sz="3200" dirty="0">
              <a:latin typeface="HG丸ｺﾞｼｯｸM-PRO" pitchFamily="50" charset="-128"/>
              <a:ea typeface="HG丸ｺﾞｼｯｸM-PRO" pitchFamily="50" charset="-128"/>
            </a:endParaRPr>
          </a:p>
        </p:txBody>
      </p:sp>
      <p:grpSp>
        <p:nvGrpSpPr>
          <p:cNvPr id="5" name="グループ化 4"/>
          <p:cNvGrpSpPr/>
          <p:nvPr/>
        </p:nvGrpSpPr>
        <p:grpSpPr>
          <a:xfrm>
            <a:off x="288591" y="441735"/>
            <a:ext cx="8568952" cy="1416812"/>
            <a:chOff x="323528" y="2804276"/>
            <a:chExt cx="8568952" cy="1416812"/>
          </a:xfrm>
        </p:grpSpPr>
        <p:grpSp>
          <p:nvGrpSpPr>
            <p:cNvPr id="9" name="グループ化 11"/>
            <p:cNvGrpSpPr/>
            <p:nvPr/>
          </p:nvGrpSpPr>
          <p:grpSpPr>
            <a:xfrm>
              <a:off x="323528" y="2840579"/>
              <a:ext cx="8568952" cy="1380509"/>
              <a:chOff x="323528" y="2840579"/>
              <a:chExt cx="8568952" cy="1380509"/>
            </a:xfrm>
          </p:grpSpPr>
          <p:sp>
            <p:nvSpPr>
              <p:cNvPr id="11" name="山形 10"/>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kumimoji="1" lang="ja-JP" altLang="en-US" sz="3200" b="1" dirty="0" smtClean="0">
                    <a:solidFill>
                      <a:schemeClr val="tx1"/>
                    </a:solidFill>
                    <a:latin typeface="HG丸ｺﾞｼｯｸM-PRO" pitchFamily="50" charset="-128"/>
                    <a:ea typeface="HG丸ｺﾞｼｯｸM-PRO" pitchFamily="50" charset="-128"/>
                  </a:rPr>
                  <a:t>５</a:t>
                </a:r>
                <a:endParaRPr kumimoji="1" lang="ja-JP" altLang="en-US" sz="3200" b="1" dirty="0">
                  <a:solidFill>
                    <a:schemeClr val="tx1"/>
                  </a:solidFill>
                  <a:latin typeface="HG丸ｺﾞｼｯｸM-PRO" pitchFamily="50" charset="-128"/>
                  <a:ea typeface="HG丸ｺﾞｼｯｸM-PRO" pitchFamily="50" charset="-128"/>
                </a:endParaRPr>
              </a:p>
            </p:txBody>
          </p:sp>
          <p:sp>
            <p:nvSpPr>
              <p:cNvPr id="12" name="片側の 2 つの角を丸めた四角形 11"/>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p:cNvSpPr/>
            <p:nvPr/>
          </p:nvSpPr>
          <p:spPr>
            <a:xfrm>
              <a:off x="1403648" y="2804276"/>
              <a:ext cx="7488832" cy="1077218"/>
            </a:xfrm>
            <a:prstGeom prst="rect">
              <a:avLst/>
            </a:prstGeom>
          </p:spPr>
          <p:txBody>
            <a:bodyPr wrap="square" anchor="ctr">
              <a:spAutoFit/>
            </a:bodyPr>
            <a:lstStyle/>
            <a:p>
              <a:r>
                <a:rPr lang="ja-JP" altLang="en-US" sz="3200" dirty="0" smtClean="0">
                  <a:latin typeface="HG丸ｺﾞｼｯｸM-PRO" panose="020F0600000000000000" pitchFamily="50" charset="-128"/>
                  <a:ea typeface="HG丸ｺﾞｼｯｸM-PRO" panose="020F0600000000000000" pitchFamily="50" charset="-128"/>
                </a:rPr>
                <a:t>理解する　⇒　見立てる</a:t>
              </a:r>
              <a:endParaRPr lang="en-US" altLang="ja-JP" sz="3200" dirty="0" smtClean="0">
                <a:latin typeface="HG丸ｺﾞｼｯｸM-PRO" panose="020F0600000000000000" pitchFamily="50" charset="-128"/>
                <a:ea typeface="HG丸ｺﾞｼｯｸM-PRO" panose="020F0600000000000000" pitchFamily="50" charset="-128"/>
              </a:endParaRPr>
            </a:p>
            <a:p>
              <a:pPr indent="1976438"/>
              <a:r>
                <a:rPr lang="ja-JP" altLang="en-US" sz="3200" dirty="0" smtClean="0">
                  <a:latin typeface="HG丸ｺﾞｼｯｸM-PRO" panose="020F0600000000000000" pitchFamily="50" charset="-128"/>
                  <a:ea typeface="HG丸ｺﾞｼｯｸM-PRO" panose="020F0600000000000000" pitchFamily="50" charset="-128"/>
                </a:rPr>
                <a:t>　⇒　方針やゴールを考える</a:t>
              </a:r>
              <a:endParaRPr lang="ja-JP" altLang="en-US" sz="3200" dirty="0">
                <a:latin typeface="HG丸ｺﾞｼｯｸM-PRO" pitchFamily="50" charset="-128"/>
                <a:ea typeface="HG丸ｺﾞｼｯｸM-PRO" pitchFamily="50" charset="-128"/>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989545"/>
            <a:ext cx="7200800" cy="2939266"/>
          </a:xfrm>
          <a:prstGeom prst="rect">
            <a:avLst/>
          </a:prstGeom>
          <a:solidFill>
            <a:schemeClr val="tx2">
              <a:lumMod val="20000"/>
              <a:lumOff val="80000"/>
            </a:schemeClr>
          </a:solidFill>
        </p:spPr>
        <p:txBody>
          <a:bodyPr wrap="square" rtlCol="0" anchor="ctr">
            <a:spAutoFit/>
          </a:bodyPr>
          <a:lstStyle/>
          <a:p>
            <a:pPr marL="630238" indent="-630238"/>
            <a:r>
              <a:rPr lang="ja-JP" altLang="en-US" sz="3600" dirty="0" smtClean="0">
                <a:latin typeface="HG丸ｺﾞｼｯｸM-PRO" pitchFamily="50" charset="-128"/>
                <a:ea typeface="HG丸ｺﾞｼｯｸM-PRO" pitchFamily="50" charset="-128"/>
              </a:rPr>
              <a:t>○ １回の教育相談の終了時刻は極力守る</a:t>
            </a:r>
            <a:endParaRPr lang="en-US" altLang="ja-JP" sz="3600" dirty="0" smtClean="0">
              <a:latin typeface="HG丸ｺﾞｼｯｸM-PRO" pitchFamily="50" charset="-128"/>
              <a:ea typeface="HG丸ｺﾞｼｯｸM-PRO" pitchFamily="50" charset="-128"/>
            </a:endParaRPr>
          </a:p>
          <a:p>
            <a:pPr marL="542925" indent="-542925">
              <a:spcBef>
                <a:spcPts val="600"/>
              </a:spcBef>
            </a:pPr>
            <a:r>
              <a:rPr lang="ja-JP" altLang="en-US" sz="3600" dirty="0" smtClean="0">
                <a:latin typeface="HG丸ｺﾞｼｯｸM-PRO" pitchFamily="50" charset="-128"/>
                <a:ea typeface="HG丸ｺﾞｼｯｸM-PRO" pitchFamily="50" charset="-128"/>
              </a:rPr>
              <a:t>○ 継続した教育相談が必要であれば次回の教育相談を提案し、日時を決める</a:t>
            </a:r>
            <a:endParaRPr kumimoji="1" lang="ja-JP" altLang="en-US" sz="3600" dirty="0">
              <a:latin typeface="HG丸ｺﾞｼｯｸM-PRO" pitchFamily="50" charset="-128"/>
              <a:ea typeface="HG丸ｺﾞｼｯｸM-PRO" pitchFamily="50" charset="-128"/>
            </a:endParaRPr>
          </a:p>
        </p:txBody>
      </p:sp>
      <p:sp>
        <p:nvSpPr>
          <p:cNvPr id="8" name="テキスト ボックス 7"/>
          <p:cNvSpPr txBox="1"/>
          <p:nvPr/>
        </p:nvSpPr>
        <p:spPr>
          <a:xfrm>
            <a:off x="251520" y="5013176"/>
            <a:ext cx="864096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800" dirty="0" smtClean="0">
                <a:latin typeface="HG丸ｺﾞｼｯｸM-PRO" pitchFamily="50" charset="-128"/>
                <a:ea typeface="HG丸ｺﾞｼｯｸM-PRO" pitchFamily="50" charset="-128"/>
              </a:rPr>
              <a:t>　教育相談を一旦終えた後も、子どもの園生活を注意深く見守り、必要に応じて保護者にフォローの声掛けをしたり教育相談再開の提案をしたりする。</a:t>
            </a:r>
            <a:endParaRPr kumimoji="1" lang="ja-JP" altLang="en-US" sz="2800" dirty="0">
              <a:latin typeface="HG丸ｺﾞｼｯｸM-PRO" pitchFamily="50" charset="-128"/>
              <a:ea typeface="HG丸ｺﾞｼｯｸM-PRO" pitchFamily="50" charset="-128"/>
            </a:endParaRPr>
          </a:p>
        </p:txBody>
      </p:sp>
      <p:sp>
        <p:nvSpPr>
          <p:cNvPr id="5" name="額縁 4">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ja-JP" altLang="en-US" sz="3200" b="1" dirty="0" smtClean="0">
                    <a:solidFill>
                      <a:schemeClr val="tx1"/>
                    </a:solidFill>
                    <a:latin typeface="HG丸ｺﾞｼｯｸM-PRO" pitchFamily="50" charset="-128"/>
                    <a:ea typeface="HG丸ｺﾞｼｯｸM-PRO" pitchFamily="50" charset="-128"/>
                  </a:rPr>
                  <a:t>６</a:t>
                </a:r>
                <a:endParaRPr kumimoji="1" lang="ja-JP" altLang="en-US" sz="3200" b="1" dirty="0">
                  <a:solidFill>
                    <a:schemeClr val="tx1"/>
                  </a:solidFill>
                  <a:latin typeface="HG丸ｺﾞｼｯｸM-PRO" pitchFamily="50" charset="-128"/>
                  <a:ea typeface="HG丸ｺﾞｼｯｸM-PRO" pitchFamily="50" charset="-128"/>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1403648" y="3066255"/>
              <a:ext cx="7488832" cy="646331"/>
            </a:xfrm>
            <a:prstGeom prst="rect">
              <a:avLst/>
            </a:prstGeom>
          </p:spPr>
          <p:txBody>
            <a:bodyPr wrap="square" anchor="ctr">
              <a:spAutoFit/>
            </a:bodyPr>
            <a:lstStyle/>
            <a:p>
              <a:r>
                <a:rPr lang="ja-JP" altLang="en-US" sz="3600" dirty="0" smtClean="0">
                  <a:latin typeface="HG丸ｺﾞｼｯｸM-PRO" pitchFamily="50" charset="-128"/>
                  <a:ea typeface="HG丸ｺﾞｼｯｸM-PRO" pitchFamily="50" charset="-128"/>
                </a:rPr>
                <a:t>相談を終わる</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1999874"/>
            <a:ext cx="7200800" cy="1754326"/>
          </a:xfrm>
          <a:prstGeom prst="rect">
            <a:avLst/>
          </a:prstGeom>
          <a:solidFill>
            <a:schemeClr val="tx2">
              <a:lumMod val="20000"/>
              <a:lumOff val="80000"/>
            </a:schemeClr>
          </a:solidFill>
        </p:spPr>
        <p:txBody>
          <a:bodyPr wrap="square" rtlCol="0" anchor="ctr">
            <a:spAutoFit/>
          </a:bodyPr>
          <a:lstStyle/>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〇</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教職員間</a:t>
            </a: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で情報を共有</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したり</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報告</a:t>
            </a: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したりすることが</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大切。</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額縁 4">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p:cNvSpPr/>
          <p:nvPr/>
        </p:nvSpPr>
        <p:spPr>
          <a:xfrm>
            <a:off x="323528" y="404664"/>
            <a:ext cx="973176" cy="101632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5400">
                <a:solidFill>
                  <a:prstClr val="black"/>
                </a:solidFill>
                <a:latin typeface="HG丸ｺﾞｼｯｸM-PRO" panose="020F0600000000000000" pitchFamily="50" charset="-128"/>
                <a:ea typeface="HG丸ｺﾞｼｯｸM-PRO" panose="020F0600000000000000" pitchFamily="50" charset="-128"/>
              </a:rPr>
              <a:t>◎</a:t>
            </a:r>
            <a:endParaRPr lang="ja-JP" altLang="en-US" sz="5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1296703" y="412877"/>
            <a:ext cx="7560840" cy="1008112"/>
            <a:chOff x="1331640" y="2840579"/>
            <a:chExt cx="7560840" cy="1008112"/>
          </a:xfrm>
        </p:grpSpPr>
        <p:sp>
          <p:nvSpPr>
            <p:cNvPr id="11" name="片側の 2 つの角を丸めた四角形 10"/>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1403648" y="3066255"/>
              <a:ext cx="7488832"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必要</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に応じて</a:t>
              </a:r>
            </a:p>
          </p:txBody>
        </p:sp>
      </p:grpSp>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11560" y="3933056"/>
            <a:ext cx="2566183" cy="2883436"/>
          </a:xfrm>
          <a:prstGeom prst="rect">
            <a:avLst/>
          </a:prstGeom>
        </p:spPr>
      </p:pic>
    </p:spTree>
    <p:extLst>
      <p:ext uri="{BB962C8B-B14F-4D97-AF65-F5344CB8AC3E}">
        <p14:creationId xmlns:p14="http://schemas.microsoft.com/office/powerpoint/2010/main" val="3591704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5536" y="1772816"/>
            <a:ext cx="8424936" cy="252028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indent="-892175" algn="l">
              <a:lnSpc>
                <a:spcPct val="150000"/>
              </a:lnSpc>
            </a:pP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４　傾聴が大切だと聞きましたが、ただ聞くだけでいいのですか？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365104"/>
            <a:ext cx="2736304" cy="2736304"/>
          </a:xfrm>
          <a:prstGeom prst="rect">
            <a:avLst/>
          </a:prstGeom>
        </p:spPr>
      </p:pic>
    </p:spTree>
    <p:extLst>
      <p:ext uri="{BB962C8B-B14F-4D97-AF65-F5344CB8AC3E}">
        <p14:creationId xmlns:p14="http://schemas.microsoft.com/office/powerpoint/2010/main" val="1657744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03588"/>
            <a:ext cx="7776864" cy="1938992"/>
          </a:xfrm>
          <a:prstGeom prst="rect">
            <a:avLst/>
          </a:prstGeom>
          <a:noFill/>
        </p:spPr>
        <p:txBody>
          <a:bodyPr wrap="square" rtlCol="0">
            <a:spAutoFit/>
          </a:bodyPr>
          <a:lstStyle/>
          <a:p>
            <a:r>
              <a:rPr lang="ja-JP" altLang="en-US" sz="4000" dirty="0" smtClean="0">
                <a:latin typeface="HG丸ｺﾞｼｯｸM-PRO" pitchFamily="50" charset="-128"/>
                <a:ea typeface="HG丸ｺﾞｼｯｸM-PRO" pitchFamily="50" charset="-128"/>
              </a:rPr>
              <a:t>　相談は、「聞く」ことから始まりますが、ただ</a:t>
            </a:r>
            <a:r>
              <a:rPr lang="ja-JP" altLang="en-US" sz="4000" u="sng" dirty="0" smtClean="0">
                <a:solidFill>
                  <a:schemeClr val="tx2"/>
                </a:solidFill>
                <a:latin typeface="HG丸ｺﾞｼｯｸM-PRO" pitchFamily="50" charset="-128"/>
                <a:ea typeface="HG丸ｺﾞｼｯｸM-PRO" pitchFamily="50" charset="-128"/>
              </a:rPr>
              <a:t>「聞く」</a:t>
            </a:r>
            <a:r>
              <a:rPr lang="ja-JP" altLang="en-US" sz="4000" dirty="0" smtClean="0">
                <a:latin typeface="HG丸ｺﾞｼｯｸM-PRO" pitchFamily="50" charset="-128"/>
                <a:ea typeface="HG丸ｺﾞｼｯｸM-PRO" pitchFamily="50" charset="-128"/>
              </a:rPr>
              <a:t>だけでは不十分です。</a:t>
            </a:r>
            <a:endParaRPr kumimoji="1" lang="ja-JP" altLang="en-US" sz="2000" dirty="0">
              <a:latin typeface="HG丸ｺﾞｼｯｸM-PRO" pitchFamily="50" charset="-128"/>
              <a:ea typeface="HG丸ｺﾞｼｯｸM-PRO" pitchFamily="50" charset="-128"/>
            </a:endParaRPr>
          </a:p>
        </p:txBody>
      </p:sp>
      <p:sp>
        <p:nvSpPr>
          <p:cNvPr id="3" name="タイトル 1"/>
          <p:cNvSpPr>
            <a:spLocks noGrp="1"/>
          </p:cNvSpPr>
          <p:nvPr>
            <p:ph type="title"/>
          </p:nvPr>
        </p:nvSpPr>
        <p:spPr>
          <a:xfrm>
            <a:off x="457200" y="274638"/>
            <a:ext cx="8229600" cy="1143000"/>
          </a:xfrm>
          <a:solidFill>
            <a:srgbClr val="FFFF00"/>
          </a:solidFill>
        </p:spPr>
        <p:txBody>
          <a:bodyPr>
            <a:norm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聞くだけでは不十分！</a:t>
            </a:r>
            <a:endParaRPr kumimoji="1" lang="ja-JP" altLang="en-US" dirty="0">
              <a:latin typeface="HG丸ｺﾞｼｯｸM-PRO" pitchFamily="50" charset="-128"/>
              <a:ea typeface="HG丸ｺﾞｼｯｸM-PRO" pitchFamily="50" charset="-128"/>
            </a:endParaRPr>
          </a:p>
        </p:txBody>
      </p:sp>
      <p:sp>
        <p:nvSpPr>
          <p:cNvPr id="5" name="テキスト ボックス 4"/>
          <p:cNvSpPr txBox="1"/>
          <p:nvPr/>
        </p:nvSpPr>
        <p:spPr>
          <a:xfrm>
            <a:off x="755576" y="3722256"/>
            <a:ext cx="7776864" cy="1323439"/>
          </a:xfrm>
          <a:prstGeom prst="rect">
            <a:avLst/>
          </a:prstGeom>
          <a:noFill/>
        </p:spPr>
        <p:txBody>
          <a:bodyPr wrap="square" rtlCol="0">
            <a:spAutoFit/>
          </a:bodyPr>
          <a:lstStyle/>
          <a:p>
            <a:r>
              <a:rPr lang="ja-JP" altLang="en-US" sz="4000" dirty="0" smtClean="0">
                <a:latin typeface="HG丸ｺﾞｼｯｸM-PRO" pitchFamily="50" charset="-128"/>
                <a:ea typeface="HG丸ｺﾞｼｯｸM-PRO" pitchFamily="50" charset="-128"/>
              </a:rPr>
              <a:t>　相談者を理解しようと意識して</a:t>
            </a:r>
            <a:r>
              <a:rPr lang="ja-JP" altLang="en-US" sz="4000" b="1" u="sng" dirty="0" smtClean="0">
                <a:solidFill>
                  <a:srgbClr val="FF0000"/>
                </a:solidFill>
                <a:latin typeface="HG丸ｺﾞｼｯｸM-PRO" pitchFamily="50" charset="-128"/>
                <a:ea typeface="HG丸ｺﾞｼｯｸM-PRO" pitchFamily="50" charset="-128"/>
              </a:rPr>
              <a:t>「聴く」</a:t>
            </a:r>
            <a:r>
              <a:rPr lang="ja-JP" altLang="en-US" sz="4000" dirty="0" smtClean="0">
                <a:latin typeface="HG丸ｺﾞｼｯｸM-PRO" pitchFamily="50" charset="-128"/>
                <a:ea typeface="HG丸ｺﾞｼｯｸM-PRO" pitchFamily="50" charset="-128"/>
              </a:rPr>
              <a:t>ことが必要です。</a:t>
            </a:r>
            <a:endParaRPr kumimoji="1" lang="ja-JP" altLang="en-US" sz="2000" dirty="0">
              <a:latin typeface="HG丸ｺﾞｼｯｸM-PRO" pitchFamily="50" charset="-128"/>
              <a:ea typeface="HG丸ｺﾞｼｯｸM-PRO" pitchFamily="50" charset="-128"/>
            </a:endParaRPr>
          </a:p>
        </p:txBody>
      </p:sp>
      <p:sp>
        <p:nvSpPr>
          <p:cNvPr id="6" name="屈折矢印 5"/>
          <p:cNvSpPr/>
          <p:nvPr/>
        </p:nvSpPr>
        <p:spPr>
          <a:xfrm rot="5400000">
            <a:off x="2195736" y="5085184"/>
            <a:ext cx="936104" cy="936104"/>
          </a:xfrm>
          <a:prstGeom prst="bentUpArrow">
            <a:avLst>
              <a:gd name="adj1" fmla="val 3376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47864" y="5229200"/>
            <a:ext cx="3312368"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smtClean="0">
                <a:solidFill>
                  <a:schemeClr val="tx1"/>
                </a:solidFill>
                <a:latin typeface="HG丸ｺﾞｼｯｸM-PRO" pitchFamily="50" charset="-128"/>
                <a:ea typeface="HG丸ｺﾞｼｯｸM-PRO" pitchFamily="50" charset="-128"/>
              </a:rPr>
              <a:t>傾聴</a:t>
            </a:r>
            <a:endParaRPr kumimoji="1" lang="ja-JP" altLang="en-US" sz="66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「傾聴」の目的</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980927"/>
          </a:xfrm>
        </p:spPr>
        <p:txBody>
          <a:bodyPr>
            <a:normAutofit/>
          </a:bodyPr>
          <a:lstStyle/>
          <a:p>
            <a:pPr marL="173038" indent="0">
              <a:lnSpc>
                <a:spcPct val="150000"/>
              </a:lnSpc>
              <a:buNone/>
            </a:pPr>
            <a:r>
              <a:rPr kumimoji="1" lang="ja-JP" altLang="en-US" sz="4000" dirty="0" smtClean="0">
                <a:latin typeface="HG丸ｺﾞｼｯｸM-PRO" pitchFamily="50" charset="-128"/>
                <a:ea typeface="HG丸ｺﾞｼｯｸM-PRO" pitchFamily="50" charset="-128"/>
              </a:rPr>
              <a:t>　傾聴の目的は、相談者が抱える悩み等の様々な情報を聞き出し、相談者を理解すること。</a:t>
            </a:r>
            <a:endParaRPr kumimoji="1" lang="ja-JP" altLang="en-US" sz="4000" dirty="0">
              <a:latin typeface="HG丸ｺﾞｼｯｸM-PRO" pitchFamily="50" charset="-128"/>
              <a:ea typeface="HG丸ｺﾞｼｯｸM-PRO" pitchFamily="50" charset="-128"/>
            </a:endParaRPr>
          </a:p>
        </p:txBody>
      </p:sp>
      <p:sp>
        <p:nvSpPr>
          <p:cNvPr id="4" name="正方形/長方形 3"/>
          <p:cNvSpPr/>
          <p:nvPr/>
        </p:nvSpPr>
        <p:spPr>
          <a:xfrm>
            <a:off x="971600" y="4725144"/>
            <a:ext cx="7200800" cy="115212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聞き上手になる！</a:t>
            </a:r>
            <a:endParaRPr kumimoji="1" lang="ja-JP" altLang="en-US" sz="48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6" name="正方形/長方形 5"/>
          <p:cNvSpPr/>
          <p:nvPr/>
        </p:nvSpPr>
        <p:spPr>
          <a:xfrm>
            <a:off x="395536" y="3645024"/>
            <a:ext cx="475252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丸ｺﾞｼｯｸM-PRO" pitchFamily="50" charset="-128"/>
                <a:ea typeface="HG丸ｺﾞｼｯｸM-PRO" pitchFamily="50" charset="-128"/>
              </a:rPr>
              <a:t>相談に訪れる保護者は、</a:t>
            </a:r>
            <a:endParaRPr kumimoji="1" lang="ja-JP" altLang="en-US" sz="2800"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827584" y="4293096"/>
            <a:ext cx="4752528"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HG丸ｺﾞｼｯｸM-PRO" pitchFamily="50" charset="-128"/>
                <a:ea typeface="HG丸ｺﾞｼｯｸM-PRO" pitchFamily="50" charset="-128"/>
              </a:rPr>
              <a:t>○ 話し方、言葉遣いが不適切</a:t>
            </a:r>
            <a:endParaRPr kumimoji="1" lang="en-US" altLang="ja-JP" sz="2400" dirty="0" smtClean="0">
              <a:solidFill>
                <a:schemeClr val="tx1"/>
              </a:solidFill>
              <a:latin typeface="HG丸ｺﾞｼｯｸM-PRO" pitchFamily="50" charset="-128"/>
              <a:ea typeface="HG丸ｺﾞｼｯｸM-PRO" pitchFamily="50" charset="-128"/>
            </a:endParaRPr>
          </a:p>
          <a:p>
            <a:r>
              <a:rPr lang="ja-JP" altLang="en-US" sz="2400" dirty="0" smtClean="0">
                <a:solidFill>
                  <a:schemeClr val="tx1"/>
                </a:solidFill>
                <a:latin typeface="HG丸ｺﾞｼｯｸM-PRO" pitchFamily="50" charset="-128"/>
                <a:ea typeface="HG丸ｺﾞｼｯｸM-PRO" pitchFamily="50" charset="-128"/>
              </a:rPr>
              <a:t>○ 話す姿勢に元気がない</a:t>
            </a:r>
            <a:endParaRPr lang="en-US" altLang="ja-JP" sz="2400" dirty="0" smtClean="0">
              <a:solidFill>
                <a:schemeClr val="tx1"/>
              </a:solidFill>
              <a:latin typeface="HG丸ｺﾞｼｯｸM-PRO" pitchFamily="50" charset="-128"/>
              <a:ea typeface="HG丸ｺﾞｼｯｸM-PRO" pitchFamily="50" charset="-128"/>
            </a:endParaRPr>
          </a:p>
          <a:p>
            <a:r>
              <a:rPr kumimoji="1" lang="ja-JP" altLang="en-US" sz="2400" dirty="0" smtClean="0">
                <a:solidFill>
                  <a:schemeClr val="tx1"/>
                </a:solidFill>
                <a:latin typeface="HG丸ｺﾞｼｯｸM-PRO" pitchFamily="50" charset="-128"/>
                <a:ea typeface="HG丸ｺﾞｼｯｸM-PRO" pitchFamily="50" charset="-128"/>
              </a:rPr>
              <a:t>○ 視線が定まらない</a:t>
            </a:r>
            <a:endParaRPr kumimoji="1" lang="en-US" altLang="ja-JP" sz="2400" dirty="0" smtClean="0">
              <a:solidFill>
                <a:schemeClr val="tx1"/>
              </a:solidFill>
              <a:latin typeface="HG丸ｺﾞｼｯｸM-PRO" pitchFamily="50" charset="-128"/>
              <a:ea typeface="HG丸ｺﾞｼｯｸM-PRO" pitchFamily="50" charset="-128"/>
            </a:endParaRPr>
          </a:p>
          <a:p>
            <a:r>
              <a:rPr lang="ja-JP" altLang="en-US" sz="2400" dirty="0" smtClean="0">
                <a:solidFill>
                  <a:schemeClr val="tx1"/>
                </a:solidFill>
                <a:latin typeface="HG丸ｺﾞｼｯｸM-PRO" pitchFamily="50" charset="-128"/>
                <a:ea typeface="HG丸ｺﾞｼｯｸM-PRO" pitchFamily="50" charset="-128"/>
              </a:rPr>
              <a:t>○ 心の状態（気持ち）が不安定</a:t>
            </a:r>
            <a:endParaRPr lang="en-US" altLang="ja-JP" sz="2400" dirty="0" smtClean="0">
              <a:solidFill>
                <a:schemeClr val="tx1"/>
              </a:solidFill>
              <a:latin typeface="HG丸ｺﾞｼｯｸM-PRO" pitchFamily="50" charset="-128"/>
              <a:ea typeface="HG丸ｺﾞｼｯｸM-PRO" pitchFamily="50" charset="-128"/>
            </a:endParaRPr>
          </a:p>
          <a:p>
            <a:pPr algn="r"/>
            <a:r>
              <a:rPr kumimoji="1" lang="ja-JP" altLang="en-US" sz="2400" dirty="0" smtClean="0">
                <a:solidFill>
                  <a:schemeClr val="tx1"/>
                </a:solidFill>
                <a:latin typeface="HG丸ｺﾞｼｯｸM-PRO" pitchFamily="50" charset="-128"/>
                <a:ea typeface="HG丸ｺﾞｼｯｸM-PRO" pitchFamily="50" charset="-128"/>
              </a:rPr>
              <a:t>など</a:t>
            </a:r>
            <a:endParaRPr kumimoji="1" lang="ja-JP" altLang="en-US" sz="2400" dirty="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6804248" y="4509120"/>
            <a:ext cx="1944216" cy="10801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沈黙</a:t>
            </a:r>
            <a:endParaRPr kumimoji="1" lang="ja-JP" altLang="en-US" sz="4800" dirty="0">
              <a:solidFill>
                <a:schemeClr val="tx1"/>
              </a:solidFill>
              <a:latin typeface="HG丸ｺﾞｼｯｸM-PRO" pitchFamily="50" charset="-128"/>
              <a:ea typeface="HG丸ｺﾞｼｯｸM-PRO" pitchFamily="50" charset="-128"/>
            </a:endParaRPr>
          </a:p>
        </p:txBody>
      </p:sp>
      <p:sp>
        <p:nvSpPr>
          <p:cNvPr id="10" name="右矢印 9"/>
          <p:cNvSpPr/>
          <p:nvPr/>
        </p:nvSpPr>
        <p:spPr>
          <a:xfrm>
            <a:off x="5796136" y="4725144"/>
            <a:ext cx="72008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19268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latin typeface="HG丸ｺﾞｼｯｸM-PRO" pitchFamily="50" charset="-128"/>
                <a:ea typeface="HG丸ｺﾞｼｯｸM-PRO" pitchFamily="50" charset="-128"/>
              </a:rPr>
              <a:t>　話の間合い</a:t>
            </a:r>
            <a:endParaRPr kumimoji="1" lang="en-US" altLang="ja-JP" sz="3600" dirty="0" smtClean="0">
              <a:solidFill>
                <a:schemeClr val="tx1"/>
              </a:solidFill>
              <a:latin typeface="HG丸ｺﾞｼｯｸM-PRO" pitchFamily="50" charset="-128"/>
              <a:ea typeface="HG丸ｺﾞｼｯｸM-PRO" pitchFamily="50" charset="-128"/>
            </a:endParaRPr>
          </a:p>
          <a:p>
            <a:pPr indent="452438">
              <a:spcBef>
                <a:spcPts val="1800"/>
              </a:spcBef>
            </a:pPr>
            <a:r>
              <a:rPr kumimoji="1" lang="ja-JP" altLang="en-US" sz="3600" dirty="0" smtClean="0">
                <a:solidFill>
                  <a:schemeClr val="tx1"/>
                </a:solidFill>
                <a:latin typeface="HG丸ｺﾞｼｯｸM-PRO" pitchFamily="50" charset="-128"/>
                <a:ea typeface="HG丸ｺﾞｼｯｸM-PRO" pitchFamily="50" charset="-128"/>
              </a:rPr>
              <a:t>話すペース　等</a:t>
            </a:r>
            <a:endParaRPr kumimoji="1" lang="ja-JP" altLang="en-US" sz="3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anchor="ct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相談者の立場を想像</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76875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r>
              <a:rPr kumimoji="1" lang="ja-JP" altLang="en-US" sz="3600" dirty="0" smtClean="0">
                <a:solidFill>
                  <a:schemeClr val="tx1"/>
                </a:solidFill>
                <a:latin typeface="HG丸ｺﾞｼｯｸM-PRO" pitchFamily="50" charset="-128"/>
                <a:ea typeface="HG丸ｺﾞｼｯｸM-PRO" pitchFamily="50" charset="-128"/>
              </a:rPr>
              <a:t>相談者</a:t>
            </a:r>
            <a:r>
              <a:rPr lang="ja-JP" altLang="en-US" sz="3600" dirty="0" smtClean="0">
                <a:solidFill>
                  <a:schemeClr val="tx1"/>
                </a:solidFill>
                <a:latin typeface="HG丸ｺﾞｼｯｸM-PRO" pitchFamily="50" charset="-128"/>
                <a:ea typeface="HG丸ｺﾞｼｯｸM-PRO" pitchFamily="50" charset="-128"/>
              </a:rPr>
              <a:t>が体験したこと</a:t>
            </a:r>
            <a:endParaRPr lang="en-US" altLang="ja-JP" sz="3600" dirty="0">
              <a:solidFill>
                <a:schemeClr val="tx1"/>
              </a:solidFill>
              <a:latin typeface="HG丸ｺﾞｼｯｸM-PRO" pitchFamily="50" charset="-128"/>
              <a:ea typeface="HG丸ｺﾞｼｯｸM-PRO" pitchFamily="50" charset="-128"/>
            </a:endParaRPr>
          </a:p>
          <a:p>
            <a:pPr indent="450850"/>
            <a:r>
              <a:rPr kumimoji="1" lang="ja-JP" altLang="en-US" sz="4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相談者の思い</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5292080" y="5301208"/>
            <a:ext cx="3168352"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HG丸ｺﾞｼｯｸM-PRO" pitchFamily="50" charset="-128"/>
                <a:ea typeface="HG丸ｺﾞｼｯｸM-PRO" pitchFamily="50" charset="-128"/>
              </a:rPr>
              <a:t>共感的理解</a:t>
            </a:r>
            <a:endParaRPr kumimoji="1" lang="ja-JP" altLang="en-US" sz="4000" dirty="0">
              <a:solidFill>
                <a:schemeClr val="tx1"/>
              </a:solidFill>
              <a:latin typeface="HG丸ｺﾞｼｯｸM-PRO" pitchFamily="50" charset="-128"/>
              <a:ea typeface="HG丸ｺﾞｼｯｸM-PRO" pitchFamily="50" charset="-128"/>
            </a:endParaRPr>
          </a:p>
        </p:txBody>
      </p:sp>
      <p:sp>
        <p:nvSpPr>
          <p:cNvPr id="8" name="屈折矢印 7"/>
          <p:cNvSpPr/>
          <p:nvPr/>
        </p:nvSpPr>
        <p:spPr>
          <a:xfrm rot="5400000">
            <a:off x="4283968" y="5157192"/>
            <a:ext cx="1008112" cy="864096"/>
          </a:xfrm>
          <a:prstGeom prst="bentUpArrow">
            <a:avLst>
              <a:gd name="adj1" fmla="val 31126"/>
              <a:gd name="adj2" fmla="val 34957"/>
              <a:gd name="adj3" fmla="val 35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tIns="0" bIns="0" anchor="ctr">
            <a:noAutofit/>
          </a:bodyPr>
          <a:lstStyle/>
          <a:p>
            <a:pPr marL="0" indent="0" algn="ctr">
              <a:buNone/>
            </a:pPr>
            <a:r>
              <a:rPr kumimoji="1" lang="ja-JP" altLang="en-US" sz="5400" b="1" dirty="0" smtClean="0">
                <a:latin typeface="HG丸ｺﾞｼｯｸM-PRO" pitchFamily="50" charset="-128"/>
                <a:ea typeface="HG丸ｺﾞｼｯｸM-PRO" pitchFamily="50" charset="-128"/>
              </a:rPr>
              <a:t>受容の態度を伝える</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ポイント３</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76875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kumimoji="1" lang="ja-JP" altLang="en-US" sz="3600" dirty="0" smtClean="0">
                <a:solidFill>
                  <a:schemeClr val="tx1"/>
                </a:solidFill>
                <a:latin typeface="HG丸ｺﾞｼｯｸM-PRO" pitchFamily="50" charset="-128"/>
                <a:ea typeface="HG丸ｺﾞｼｯｸM-PRO" pitchFamily="50" charset="-128"/>
              </a:rPr>
              <a:t>うなずき（肯定の意思）</a:t>
            </a:r>
            <a:endParaRPr kumimoji="1" lang="en-US" altLang="ja-JP" sz="3600" dirty="0" smtClean="0">
              <a:solidFill>
                <a:schemeClr val="tx1"/>
              </a:solidFill>
              <a:latin typeface="HG丸ｺﾞｼｯｸM-PRO" pitchFamily="50" charset="-128"/>
              <a:ea typeface="HG丸ｺﾞｼｯｸM-PRO" pitchFamily="50" charset="-128"/>
            </a:endParaRPr>
          </a:p>
          <a:p>
            <a:pPr marL="358775">
              <a:spcBef>
                <a:spcPts val="1200"/>
              </a:spcBef>
            </a:pPr>
            <a:r>
              <a:rPr kumimoji="1" lang="ja-JP" altLang="en-US" sz="4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頑張りを認める言葉掛け</a:t>
            </a:r>
            <a:endParaRPr kumimoji="1" lang="en-US" altLang="ja-JP" sz="3600" dirty="0" smtClean="0">
              <a:solidFill>
                <a:schemeClr val="tx1"/>
              </a:solidFill>
              <a:latin typeface="HG丸ｺﾞｼｯｸM-PRO" pitchFamily="50" charset="-128"/>
              <a:ea typeface="HG丸ｺﾞｼｯｸM-PRO" pitchFamily="50" charset="-128"/>
            </a:endParaRPr>
          </a:p>
          <a:p>
            <a:pPr marL="358775">
              <a:spcBef>
                <a:spcPts val="1200"/>
              </a:spcBef>
            </a:pPr>
            <a:r>
              <a:rPr lang="ja-JP" altLang="en-US" sz="3600" dirty="0" smtClean="0">
                <a:solidFill>
                  <a:schemeClr val="tx1"/>
                </a:solidFill>
                <a:latin typeface="HG丸ｺﾞｼｯｸM-PRO" pitchFamily="50" charset="-128"/>
                <a:ea typeface="HG丸ｺﾞｼｯｸM-PRO" pitchFamily="50" charset="-128"/>
              </a:rPr>
              <a:t>相談内容の繰り返し</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額縁 5">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8" name="角丸四角形 7">
            <a:hlinkClick r:id="rId4" action="ppaction://hlinksldjump"/>
          </p:cNvPr>
          <p:cNvSpPr/>
          <p:nvPr/>
        </p:nvSpPr>
        <p:spPr>
          <a:xfrm>
            <a:off x="251520" y="6381328"/>
            <a:ext cx="1224136" cy="4046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エクササイズへ</a:t>
            </a:r>
            <a:endParaRPr kumimoji="1" lang="ja-JP" alt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578298"/>
          </a:xfrm>
          <a:solidFill>
            <a:srgbClr val="FFFF00"/>
          </a:solidFill>
        </p:spPr>
        <p:txBody>
          <a:bodyPr>
            <a:normAutofit fontScale="90000"/>
          </a:bodyPr>
          <a:lstStyle/>
          <a:p>
            <a:pPr marL="803275" indent="-617538" algn="l"/>
            <a:r>
              <a:rPr kumimoji="1" lang="ja-JP" altLang="en-US" dirty="0" smtClean="0">
                <a:latin typeface="HG丸ｺﾞｼｯｸM-PRO" pitchFamily="50" charset="-128"/>
                <a:ea typeface="HG丸ｺﾞｼｯｸM-PRO" pitchFamily="50" charset="-128"/>
              </a:rPr>
              <a:t>Ａ</a:t>
            </a:r>
            <a:r>
              <a:rPr kumimoji="1"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r>
              <a:rPr lang="ja-JP" altLang="en-US" b="1" dirty="0" smtClean="0">
                <a:latin typeface="HG丸ｺﾞｼｯｸM-PRO" pitchFamily="50" charset="-128"/>
                <a:ea typeface="HG丸ｺﾞｼｯｸM-PRO" pitchFamily="50" charset="-128"/>
              </a:rPr>
              <a:t>教育相談のタイミングは、先生が作るのが基本。相談時間は長くなりすぎないように注意。</a:t>
            </a:r>
            <a:endParaRPr kumimoji="1" lang="ja-JP" altLang="en-US" dirty="0">
              <a:latin typeface="HG丸ｺﾞｼｯｸM-PRO" pitchFamily="50" charset="-128"/>
              <a:ea typeface="HG丸ｺﾞｼｯｸM-PRO" pitchFamily="50" charset="-128"/>
            </a:endParaRPr>
          </a:p>
        </p:txBody>
      </p:sp>
      <p:pic>
        <p:nvPicPr>
          <p:cNvPr id="5" name="図 4" descr="counselo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3194233"/>
            <a:ext cx="3816424" cy="366376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844824"/>
            <a:ext cx="8229600" cy="2448272"/>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indent="-892175" algn="l">
              <a:lnSpc>
                <a:spcPct val="150000"/>
              </a:lnSpc>
            </a:pP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５　よい質問</a:t>
            </a: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適切な質問</a:t>
            </a: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とは</a:t>
            </a:r>
            <a:endParaRPr lang="en-US" altLang="ja-JP" sz="4000" dirty="0" smtClean="0">
              <a:solidFill>
                <a:schemeClr val="bg1"/>
              </a:solidFill>
              <a:latin typeface="HG丸ｺﾞｼｯｸM-PRO" panose="020F0600000000000000" pitchFamily="50" charset="-128"/>
              <a:ea typeface="HG丸ｺﾞｼｯｸM-PRO" panose="020F0600000000000000" pitchFamily="50" charset="-128"/>
            </a:endParaRPr>
          </a:p>
          <a:p>
            <a:pPr marL="892175" indent="3175" algn="l">
              <a:lnSpc>
                <a:spcPct val="150000"/>
              </a:lnSpc>
            </a:pP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どのような質問でしょうか？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1368699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43077"/>
            <a:ext cx="7776864" cy="3683060"/>
          </a:xfrm>
          <a:prstGeom prst="rect">
            <a:avLst/>
          </a:prstGeom>
          <a:noFill/>
        </p:spPr>
        <p:txBody>
          <a:bodyPr wrap="square" rtlCol="0">
            <a:spAutoFit/>
          </a:bodyPr>
          <a:lstStyle/>
          <a:p>
            <a:pPr>
              <a:lnSpc>
                <a:spcPts val="5600"/>
              </a:lnSpc>
            </a:pPr>
            <a:r>
              <a:rPr lang="ja-JP" altLang="en-US" sz="4000" dirty="0" smtClean="0">
                <a:latin typeface="HG丸ｺﾞｼｯｸM-PRO" pitchFamily="50" charset="-128"/>
                <a:ea typeface="HG丸ｺﾞｼｯｸM-PRO" pitchFamily="50" charset="-128"/>
              </a:rPr>
              <a:t>　質問の</a:t>
            </a:r>
            <a:r>
              <a:rPr lang="ja-JP" altLang="en-US" sz="4000" u="sng" dirty="0" smtClean="0">
                <a:solidFill>
                  <a:schemeClr val="tx2"/>
                </a:solidFill>
                <a:latin typeface="HG丸ｺﾞｼｯｸM-PRO" pitchFamily="50" charset="-128"/>
                <a:ea typeface="HG丸ｺﾞｼｯｸM-PRO" pitchFamily="50" charset="-128"/>
              </a:rPr>
              <a:t>内容</a:t>
            </a:r>
            <a:r>
              <a:rPr lang="ja-JP" altLang="en-US" sz="4000" dirty="0" smtClean="0">
                <a:latin typeface="HG丸ｺﾞｼｯｸM-PRO" pitchFamily="50" charset="-128"/>
                <a:ea typeface="HG丸ｺﾞｼｯｸM-PRO" pitchFamily="50" charset="-128"/>
              </a:rPr>
              <a:t>や</a:t>
            </a:r>
            <a:r>
              <a:rPr lang="ja-JP" altLang="en-US" sz="4000" u="sng" dirty="0" smtClean="0">
                <a:solidFill>
                  <a:schemeClr val="tx2"/>
                </a:solidFill>
                <a:latin typeface="HG丸ｺﾞｼｯｸM-PRO" pitchFamily="50" charset="-128"/>
                <a:ea typeface="HG丸ｺﾞｼｯｸM-PRO" pitchFamily="50" charset="-128"/>
              </a:rPr>
              <a:t>タイミング</a:t>
            </a:r>
            <a:r>
              <a:rPr lang="ja-JP" altLang="en-US" sz="4000" dirty="0" smtClean="0">
                <a:latin typeface="HG丸ｺﾞｼｯｸM-PRO" pitchFamily="50" charset="-128"/>
                <a:ea typeface="HG丸ｺﾞｼｯｸM-PRO" pitchFamily="50" charset="-128"/>
              </a:rPr>
              <a:t>が適切でないと、相談者への理解が浅いものになったり、相談者に警戒心を抱かせたりする可能性がある。</a:t>
            </a:r>
            <a:endParaRPr kumimoji="1" lang="ja-JP" altLang="en-US" sz="2000" dirty="0">
              <a:latin typeface="HG丸ｺﾞｼｯｸM-PRO" pitchFamily="50" charset="-128"/>
              <a:ea typeface="HG丸ｺﾞｼｯｸM-PRO" pitchFamily="50" charset="-128"/>
            </a:endParaRPr>
          </a:p>
        </p:txBody>
      </p:sp>
      <p:sp>
        <p:nvSpPr>
          <p:cNvPr id="3" name="タイトル 1"/>
          <p:cNvSpPr>
            <a:spLocks noGrp="1"/>
          </p:cNvSpPr>
          <p:nvPr>
            <p:ph type="title"/>
          </p:nvPr>
        </p:nvSpPr>
        <p:spPr>
          <a:xfrm>
            <a:off x="457200" y="274638"/>
            <a:ext cx="8229600" cy="1143000"/>
          </a:xfrm>
          <a:solidFill>
            <a:srgbClr val="FFFF00"/>
          </a:solidFill>
        </p:spPr>
        <p:txBody>
          <a:bodyPr>
            <a:normAutofit fontScale="90000"/>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教育相談の段階で変化する！</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624736"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「はい」「いいえ」で答えることができる質問</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95536" y="12687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bg1"/>
                </a:solidFill>
                <a:latin typeface="HG丸ｺﾞｼｯｸM-PRO" pitchFamily="50" charset="-128"/>
                <a:ea typeface="HG丸ｺﾞｼｯｸM-PRO" pitchFamily="50" charset="-128"/>
              </a:rPr>
              <a:t>信頼関係が希薄な</a:t>
            </a:r>
            <a:r>
              <a:rPr kumimoji="1" lang="ja-JP" altLang="en-US" sz="4000" dirty="0" smtClean="0">
                <a:latin typeface="HG丸ｺﾞｼｯｸM-PRO" pitchFamily="50" charset="-128"/>
                <a:ea typeface="HG丸ｺﾞｼｯｸM-PRO" pitchFamily="50" charset="-128"/>
              </a:rPr>
              <a:t>相談の初期</a:t>
            </a:r>
            <a:endParaRPr kumimoji="1" lang="ja-JP" altLang="en-US" sz="4000" dirty="0">
              <a:latin typeface="HG丸ｺﾞｼｯｸM-PRO" pitchFamily="50" charset="-128"/>
              <a:ea typeface="HG丸ｺﾞｼｯｸM-PRO" pitchFamily="50" charset="-128"/>
            </a:endParaRPr>
          </a:p>
        </p:txBody>
      </p:sp>
      <p:sp>
        <p:nvSpPr>
          <p:cNvPr id="7" name="コンテンツ プレースホルダ 2"/>
          <p:cNvSpPr txBox="1">
            <a:spLocks/>
          </p:cNvSpPr>
          <p:nvPr/>
        </p:nvSpPr>
        <p:spPr>
          <a:xfrm>
            <a:off x="1835696" y="4725145"/>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　悩み事の本質に関わるような内容の質問</a:t>
            </a:r>
            <a:endParaRPr kumimoji="1" lang="ja-JP" altLang="en-US" sz="36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乗算記号 8"/>
          <p:cNvSpPr/>
          <p:nvPr/>
        </p:nvSpPr>
        <p:spPr>
          <a:xfrm>
            <a:off x="144016" y="4365104"/>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624736"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「はい」「いいえ」で答えることができない質問</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95536" y="1268760"/>
            <a:ext cx="81369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a:r>
              <a:rPr lang="ja-JP" altLang="en-US" sz="4000" dirty="0" smtClean="0">
                <a:solidFill>
                  <a:schemeClr val="bg1"/>
                </a:solidFill>
                <a:latin typeface="HG丸ｺﾞｼｯｸM-PRO" pitchFamily="50" charset="-128"/>
                <a:ea typeface="HG丸ｺﾞｼｯｸM-PRO" pitchFamily="50" charset="-128"/>
              </a:rPr>
              <a:t>信頼関係が構築されつつある</a:t>
            </a:r>
            <a:endParaRPr lang="en-US" altLang="ja-JP" sz="4000" dirty="0" smtClean="0">
              <a:solidFill>
                <a:schemeClr val="bg1"/>
              </a:solidFill>
              <a:latin typeface="HG丸ｺﾞｼｯｸM-PRO" pitchFamily="50" charset="-128"/>
              <a:ea typeface="HG丸ｺﾞｼｯｸM-PRO" pitchFamily="50" charset="-128"/>
            </a:endParaRPr>
          </a:p>
          <a:p>
            <a:pPr marL="542925"/>
            <a:r>
              <a:rPr lang="ja-JP" altLang="en-US" sz="4000" dirty="0" smtClean="0">
                <a:latin typeface="HG丸ｺﾞｼｯｸM-PRO" pitchFamily="50" charset="-128"/>
                <a:ea typeface="HG丸ｺﾞｼｯｸM-PRO" pitchFamily="50" charset="-128"/>
              </a:rPr>
              <a:t>相談</a:t>
            </a:r>
            <a:r>
              <a:rPr kumimoji="1" lang="ja-JP" altLang="en-US" sz="4000" dirty="0" smtClean="0">
                <a:latin typeface="HG丸ｺﾞｼｯｸM-PRO" pitchFamily="50" charset="-128"/>
                <a:ea typeface="HG丸ｺﾞｼｯｸM-PRO" pitchFamily="50" charset="-128"/>
              </a:rPr>
              <a:t>の中・後期</a:t>
            </a:r>
            <a:endParaRPr kumimoji="1" lang="ja-JP" altLang="en-US" sz="4000" dirty="0">
              <a:latin typeface="HG丸ｺﾞｼｯｸM-PRO" pitchFamily="50" charset="-128"/>
              <a:ea typeface="HG丸ｺﾞｼｯｸM-PRO" pitchFamily="50" charset="-128"/>
            </a:endParaRPr>
          </a:p>
        </p:txBody>
      </p:sp>
      <p:sp>
        <p:nvSpPr>
          <p:cNvPr id="7" name="コンテンツ プレースホルダ 2"/>
          <p:cNvSpPr txBox="1">
            <a:spLocks/>
          </p:cNvSpPr>
          <p:nvPr/>
        </p:nvSpPr>
        <p:spPr>
          <a:xfrm>
            <a:off x="1835696" y="4581129"/>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　解決方法を相談者の中から引き出す質問</a:t>
            </a:r>
            <a:endParaRPr kumimoji="1" lang="ja-JP" altLang="en-US" sz="36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8"/>
          <p:cNvSpPr/>
          <p:nvPr/>
        </p:nvSpPr>
        <p:spPr>
          <a:xfrm>
            <a:off x="467544" y="4581128"/>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336704"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相談の解決や問題の改善に直接関係のない質問</a:t>
            </a:r>
            <a:endParaRPr kumimoji="1" lang="ja-JP" altLang="en-US" sz="3600" dirty="0">
              <a:latin typeface="HG丸ｺﾞｼｯｸM-PRO" pitchFamily="50" charset="-128"/>
              <a:ea typeface="HG丸ｺﾞｼｯｸM-PRO" pitchFamily="50" charset="-128"/>
            </a:endParaRPr>
          </a:p>
        </p:txBody>
      </p:sp>
      <p:sp>
        <p:nvSpPr>
          <p:cNvPr id="9" name="乗算記号 8"/>
          <p:cNvSpPr/>
          <p:nvPr/>
        </p:nvSpPr>
        <p:spPr>
          <a:xfrm>
            <a:off x="144016" y="2564904"/>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27_yougokyouy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149080"/>
            <a:ext cx="2553072" cy="2553072"/>
          </a:xfrm>
          <a:prstGeom prst="rect">
            <a:avLst/>
          </a:prstGeom>
        </p:spPr>
      </p:pic>
      <p:sp>
        <p:nvSpPr>
          <p:cNvPr id="12" name="角丸四角形吹き出し 11"/>
          <p:cNvSpPr/>
          <p:nvPr/>
        </p:nvSpPr>
        <p:spPr>
          <a:xfrm>
            <a:off x="755576" y="4581128"/>
            <a:ext cx="5184576" cy="1512168"/>
          </a:xfrm>
          <a:prstGeom prst="wedgeRoundRectCallout">
            <a:avLst>
              <a:gd name="adj1" fmla="val 57346"/>
              <a:gd name="adj2" fmla="val -22336"/>
              <a:gd name="adj3" fmla="val 16667"/>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en-US" sz="2800" dirty="0" smtClean="0">
                <a:solidFill>
                  <a:schemeClr val="tx1"/>
                </a:solidFill>
                <a:latin typeface="HG丸ｺﾞｼｯｸM-PRO" pitchFamily="50" charset="-128"/>
                <a:ea typeface="HG丸ｺﾞｼｯｸM-PRO" pitchFamily="50" charset="-128"/>
              </a:rPr>
              <a:t>気持ちを和らげるような質問の必要性は低いと考えます。</a:t>
            </a:r>
            <a:endParaRPr lang="ja-JP" altLang="en-US" sz="2800" dirty="0">
              <a:solidFill>
                <a:schemeClr val="tx1"/>
              </a:solidFill>
              <a:latin typeface="HG丸ｺﾞｼｯｸM-PRO" pitchFamily="50" charset="-128"/>
              <a:ea typeface="HG丸ｺﾞｼｯｸM-PRO" pitchFamily="50" charset="-128"/>
            </a:endParaRPr>
          </a:p>
        </p:txBody>
      </p:sp>
      <p:sp>
        <p:nvSpPr>
          <p:cNvPr id="10" name="角丸四角形 9"/>
          <p:cNvSpPr/>
          <p:nvPr/>
        </p:nvSpPr>
        <p:spPr>
          <a:xfrm>
            <a:off x="395536" y="1268760"/>
            <a:ext cx="81369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a:r>
              <a:rPr lang="ja-JP" altLang="en-US" sz="4000" dirty="0" smtClean="0">
                <a:solidFill>
                  <a:schemeClr val="bg1"/>
                </a:solidFill>
                <a:latin typeface="HG丸ｺﾞｼｯｸM-PRO" pitchFamily="50" charset="-128"/>
                <a:ea typeface="HG丸ｺﾞｼｯｸM-PRO" pitchFamily="50" charset="-128"/>
              </a:rPr>
              <a:t>信頼関係が構築されつつある</a:t>
            </a:r>
            <a:endParaRPr lang="en-US" altLang="ja-JP" sz="4000" dirty="0" smtClean="0">
              <a:solidFill>
                <a:schemeClr val="bg1"/>
              </a:solidFill>
              <a:latin typeface="HG丸ｺﾞｼｯｸM-PRO" pitchFamily="50" charset="-128"/>
              <a:ea typeface="HG丸ｺﾞｼｯｸM-PRO" pitchFamily="50" charset="-128"/>
            </a:endParaRPr>
          </a:p>
          <a:p>
            <a:pPr marL="542925"/>
            <a:r>
              <a:rPr lang="ja-JP" altLang="en-US" sz="4000" dirty="0" smtClean="0">
                <a:latin typeface="HG丸ｺﾞｼｯｸM-PRO" pitchFamily="50" charset="-128"/>
                <a:ea typeface="HG丸ｺﾞｼｯｸM-PRO" pitchFamily="50" charset="-128"/>
              </a:rPr>
              <a:t>相談</a:t>
            </a:r>
            <a:r>
              <a:rPr kumimoji="1" lang="ja-JP" altLang="en-US" sz="4000" dirty="0" smtClean="0">
                <a:latin typeface="HG丸ｺﾞｼｯｸM-PRO" pitchFamily="50" charset="-128"/>
                <a:ea typeface="HG丸ｺﾞｼｯｸM-PRO" pitchFamily="50" charset="-128"/>
              </a:rPr>
              <a:t>の中・後期</a:t>
            </a:r>
            <a:endParaRPr kumimoji="1" lang="ja-JP" altLang="en-US" sz="40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「不適切な質問」とは？</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044823"/>
          </a:xfrm>
          <a:ln w="19050">
            <a:solidFill>
              <a:schemeClr val="accent1"/>
            </a:solidFill>
          </a:ln>
        </p:spPr>
        <p:txBody>
          <a:bodyPr>
            <a:normAutofit/>
          </a:bodyPr>
          <a:lstStyle/>
          <a:p>
            <a:pPr marL="174625" indent="0">
              <a:lnSpc>
                <a:spcPct val="150000"/>
              </a:lnSpc>
              <a:buNone/>
            </a:pPr>
            <a:r>
              <a:rPr kumimoji="1" lang="ja-JP" altLang="en-US" sz="4000" dirty="0" smtClean="0">
                <a:latin typeface="HG丸ｺﾞｼｯｸM-PRO" pitchFamily="50" charset="-128"/>
                <a:ea typeface="HG丸ｺﾞｼｯｸM-PRO" pitchFamily="50" charset="-128"/>
              </a:rPr>
              <a:t>　相談者の考えを、教員が描いた結果に</a:t>
            </a:r>
            <a:r>
              <a:rPr kumimoji="1" lang="ja-JP" altLang="en-US" sz="4000" b="1" u="sng" dirty="0" smtClean="0">
                <a:solidFill>
                  <a:srgbClr val="FF0000"/>
                </a:solidFill>
                <a:latin typeface="HG丸ｺﾞｼｯｸM-PRO" pitchFamily="50" charset="-128"/>
                <a:ea typeface="HG丸ｺﾞｼｯｸM-PRO" pitchFamily="50" charset="-128"/>
              </a:rPr>
              <a:t>誘導</a:t>
            </a:r>
            <a:r>
              <a:rPr kumimoji="1" lang="ja-JP" altLang="en-US" sz="4000" dirty="0" smtClean="0">
                <a:latin typeface="HG丸ｺﾞｼｯｸM-PRO" pitchFamily="50" charset="-128"/>
                <a:ea typeface="HG丸ｺﾞｼｯｸM-PRO" pitchFamily="50" charset="-128"/>
              </a:rPr>
              <a:t>する質問</a:t>
            </a:r>
            <a:endParaRPr kumimoji="1" lang="ja-JP" altLang="en-US" sz="4000" dirty="0">
              <a:latin typeface="HG丸ｺﾞｼｯｸM-PRO" pitchFamily="50" charset="-128"/>
              <a:ea typeface="HG丸ｺﾞｼｯｸM-PRO" pitchFamily="50" charset="-128"/>
            </a:endParaRPr>
          </a:p>
        </p:txBody>
      </p:sp>
      <p:sp>
        <p:nvSpPr>
          <p:cNvPr id="6" name="コンテンツ プレースホルダ 2"/>
          <p:cNvSpPr txBox="1">
            <a:spLocks/>
          </p:cNvSpPr>
          <p:nvPr/>
        </p:nvSpPr>
        <p:spPr>
          <a:xfrm>
            <a:off x="467544" y="4077072"/>
            <a:ext cx="8229600" cy="2044823"/>
          </a:xfrm>
          <a:prstGeom prst="rect">
            <a:avLst/>
          </a:prstGeom>
          <a:ln w="19050">
            <a:solidFill>
              <a:schemeClr val="accent1"/>
            </a:solidFill>
          </a:ln>
        </p:spPr>
        <p:txBody>
          <a:bodyPr vert="horz" lIns="91440" tIns="45720" rIns="91440" bIns="45720" rtlCol="0">
            <a:normAutofit/>
          </a:bodyPr>
          <a:lstStyle/>
          <a:p>
            <a:pPr marL="174625" lvl="0">
              <a:lnSpc>
                <a:spcPct val="150000"/>
              </a:lnSpc>
              <a:spcBef>
                <a:spcPct val="20000"/>
              </a:spcBef>
            </a:pP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　</a:t>
            </a:r>
            <a:r>
              <a:rPr lang="ja-JP" altLang="ja-JP" sz="4000" dirty="0">
                <a:latin typeface="HG丸ｺﾞｼｯｸM-PRO" pitchFamily="50" charset="-128"/>
                <a:ea typeface="HG丸ｺﾞｼｯｸM-PRO" pitchFamily="50" charset="-128"/>
              </a:rPr>
              <a:t>質問の中に「～ない」という</a:t>
            </a:r>
            <a:r>
              <a:rPr lang="ja-JP" altLang="ja-JP" sz="4000" b="1" u="sng" dirty="0">
                <a:solidFill>
                  <a:srgbClr val="FF0000"/>
                </a:solidFill>
                <a:latin typeface="HG丸ｺﾞｼｯｸM-PRO" pitchFamily="50" charset="-128"/>
                <a:ea typeface="HG丸ｺﾞｼｯｸM-PRO" pitchFamily="50" charset="-128"/>
              </a:rPr>
              <a:t>否定の言葉</a:t>
            </a:r>
            <a:r>
              <a:rPr lang="ja-JP" altLang="ja-JP" sz="4000" dirty="0">
                <a:latin typeface="HG丸ｺﾞｼｯｸM-PRO" pitchFamily="50" charset="-128"/>
                <a:ea typeface="HG丸ｺﾞｼｯｸM-PRO" pitchFamily="50" charset="-128"/>
              </a:rPr>
              <a:t>を含んでいる</a:t>
            </a:r>
            <a:r>
              <a:rPr lang="ja-JP" altLang="ja-JP" sz="4000" dirty="0" smtClean="0">
                <a:latin typeface="HG丸ｺﾞｼｯｸM-PRO" pitchFamily="50" charset="-128"/>
                <a:ea typeface="HG丸ｺﾞｼｯｸM-PRO" pitchFamily="50" charset="-128"/>
              </a:rPr>
              <a:t>質問</a:t>
            </a:r>
            <a:endParaRPr kumimoji="1" lang="ja-JP" altLang="en-US" sz="40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p:txBody>
      </p:sp>
      <p:sp>
        <p:nvSpPr>
          <p:cNvPr id="7" name="角丸四角形 6">
            <a:hlinkClick r:id="rId3" action="ppaction://hlinksldjump"/>
          </p:cNvPr>
          <p:cNvSpPr/>
          <p:nvPr/>
        </p:nvSpPr>
        <p:spPr>
          <a:xfrm>
            <a:off x="179512" y="6381328"/>
            <a:ext cx="1224136" cy="4046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エクササイズへ</a:t>
            </a:r>
            <a:endParaRPr kumimoji="1" lang="ja-JP" altLang="en-US" sz="1200" b="1" dirty="0"/>
          </a:p>
        </p:txBody>
      </p:sp>
      <p:sp>
        <p:nvSpPr>
          <p:cNvPr id="8" name="額縁 7">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412776"/>
            <a:ext cx="8229600" cy="266429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08038" indent="-808038" algn="l"/>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６  保護者の相談に対して、よいアドバイスをしたいのですが、気を付けることは何ですか？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131147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illust42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56992"/>
            <a:ext cx="1872208" cy="2777315"/>
          </a:xfrm>
          <a:prstGeom prst="rect">
            <a:avLst/>
          </a:prstGeom>
        </p:spPr>
      </p:pic>
      <p:sp>
        <p:nvSpPr>
          <p:cNvPr id="6" name="角丸四角形吹き出し 5"/>
          <p:cNvSpPr/>
          <p:nvPr/>
        </p:nvSpPr>
        <p:spPr>
          <a:xfrm>
            <a:off x="2555776" y="1268760"/>
            <a:ext cx="6336704" cy="4320480"/>
          </a:xfrm>
          <a:prstGeom prst="wedgeRoundRectCallout">
            <a:avLst>
              <a:gd name="adj1" fmla="val -62706"/>
              <a:gd name="adj2" fmla="val 1885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dirty="0" smtClean="0">
                <a:solidFill>
                  <a:schemeClr val="tx1"/>
                </a:solidFill>
                <a:latin typeface="HG丸ｺﾞｼｯｸM-PRO" pitchFamily="50" charset="-128"/>
                <a:ea typeface="HG丸ｺﾞｼｯｸM-PRO" pitchFamily="50" charset="-128"/>
              </a:rPr>
              <a:t>そうか</a:t>
            </a:r>
            <a:r>
              <a:rPr lang="en-US" altLang="ja-JP" sz="4400" dirty="0" smtClean="0">
                <a:solidFill>
                  <a:schemeClr val="tx1"/>
                </a:solidFill>
                <a:latin typeface="HG丸ｺﾞｼｯｸM-PRO" pitchFamily="50" charset="-128"/>
                <a:ea typeface="HG丸ｺﾞｼｯｸM-PRO" pitchFamily="50" charset="-128"/>
              </a:rPr>
              <a:t>……</a:t>
            </a:r>
            <a:r>
              <a:rPr kumimoji="1" lang="ja-JP" altLang="en-US" sz="4400" dirty="0" err="1" smtClean="0">
                <a:solidFill>
                  <a:schemeClr val="tx1"/>
                </a:solidFill>
                <a:latin typeface="HG丸ｺﾞｼｯｸM-PRO" pitchFamily="50" charset="-128"/>
                <a:ea typeface="HG丸ｺﾞｼｯｸM-PRO" pitchFamily="50" charset="-128"/>
              </a:rPr>
              <a:t>。</a:t>
            </a:r>
            <a:endParaRPr kumimoji="1" lang="en-US" altLang="ja-JP" sz="4400" dirty="0" smtClean="0">
              <a:solidFill>
                <a:schemeClr val="tx1"/>
              </a:solidFill>
              <a:latin typeface="HG丸ｺﾞｼｯｸM-PRO" pitchFamily="50" charset="-128"/>
              <a:ea typeface="HG丸ｺﾞｼｯｸM-PRO" pitchFamily="50" charset="-128"/>
            </a:endParaRPr>
          </a:p>
          <a:p>
            <a:r>
              <a:rPr kumimoji="1" lang="ja-JP" altLang="en-US" sz="4400" dirty="0" smtClean="0">
                <a:solidFill>
                  <a:schemeClr val="tx1"/>
                </a:solidFill>
                <a:latin typeface="HG丸ｺﾞｼｯｸM-PRO" pitchFamily="50" charset="-128"/>
                <a:ea typeface="HG丸ｺﾞｼｯｸM-PRO" pitchFamily="50" charset="-128"/>
              </a:rPr>
              <a:t>困っているんだな。</a:t>
            </a:r>
            <a:endParaRPr kumimoji="1" lang="en-US" altLang="ja-JP" sz="4400" dirty="0" smtClean="0">
              <a:solidFill>
                <a:schemeClr val="tx1"/>
              </a:solidFill>
              <a:latin typeface="HG丸ｺﾞｼｯｸM-PRO" pitchFamily="50" charset="-128"/>
              <a:ea typeface="HG丸ｺﾞｼｯｸM-PRO" pitchFamily="50" charset="-128"/>
            </a:endParaRPr>
          </a:p>
          <a:p>
            <a:r>
              <a:rPr kumimoji="1" lang="ja-JP" altLang="en-US" sz="4400" dirty="0" smtClean="0">
                <a:solidFill>
                  <a:schemeClr val="tx1"/>
                </a:solidFill>
                <a:latin typeface="HG丸ｺﾞｼｯｸM-PRO" pitchFamily="50" charset="-128"/>
                <a:ea typeface="HG丸ｺﾞｼｯｸM-PRO" pitchFamily="50" charset="-128"/>
              </a:rPr>
              <a:t>何とかよい解決方法はないものだろうか？</a:t>
            </a:r>
            <a:endParaRPr kumimoji="1" lang="en-US" altLang="ja-JP" sz="4400" dirty="0" smtClean="0">
              <a:solidFill>
                <a:schemeClr val="tx1"/>
              </a:solidFill>
              <a:latin typeface="HG丸ｺﾞｼｯｸM-PRO" pitchFamily="50" charset="-128"/>
              <a:ea typeface="HG丸ｺﾞｼｯｸM-PRO" pitchFamily="50" charset="-128"/>
            </a:endParaRPr>
          </a:p>
          <a:p>
            <a:r>
              <a:rPr lang="ja-JP" altLang="en-US" sz="4400" dirty="0" smtClean="0">
                <a:solidFill>
                  <a:schemeClr val="tx1"/>
                </a:solidFill>
                <a:latin typeface="HG丸ｺﾞｼｯｸM-PRO" pitchFamily="50" charset="-128"/>
                <a:ea typeface="HG丸ｺﾞｼｯｸM-PRO" pitchFamily="50" charset="-128"/>
              </a:rPr>
              <a:t>早く提案しなければ。</a:t>
            </a:r>
            <a:endParaRPr kumimoji="1" lang="ja-JP" altLang="en-US" sz="4400" dirty="0">
              <a:solidFill>
                <a:schemeClr val="tx1"/>
              </a:solidFill>
              <a:latin typeface="HG丸ｺﾞｼｯｸM-PRO" pitchFamily="50" charset="-128"/>
              <a:ea typeface="HG丸ｺﾞｼｯｸM-PRO" pitchFamily="50" charset="-128"/>
            </a:endParaRPr>
          </a:p>
        </p:txBody>
      </p:sp>
      <p:cxnSp>
        <p:nvCxnSpPr>
          <p:cNvPr id="9" name="直線コネクタ 8"/>
          <p:cNvCxnSpPr/>
          <p:nvPr/>
        </p:nvCxnSpPr>
        <p:spPr>
          <a:xfrm>
            <a:off x="5652120" y="3736282"/>
            <a:ext cx="223224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995936" y="5094809"/>
            <a:ext cx="108012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268760"/>
            <a:ext cx="8229600" cy="3773016"/>
          </a:xfrm>
          <a:ln>
            <a:solidFill>
              <a:schemeClr val="tx1"/>
            </a:solidFill>
          </a:ln>
        </p:spPr>
        <p:txBody>
          <a:bodyPr anchor="ctr">
            <a:normAutofit/>
          </a:bodyPr>
          <a:lstStyle/>
          <a:p>
            <a:pPr>
              <a:buNone/>
            </a:pPr>
            <a:r>
              <a:rPr lang="ja-JP" altLang="en-US" sz="4400" dirty="0" smtClean="0">
                <a:latin typeface="HG丸ｺﾞｼｯｸM-PRO" pitchFamily="50" charset="-128"/>
                <a:ea typeface="HG丸ｺﾞｼｯｸM-PRO" pitchFamily="50" charset="-128"/>
              </a:rPr>
              <a:t>　  教育相談は、一人一人の生徒の教育上の問題について、本人又はその親などに、その望ましい在り方を助言するということである。</a:t>
            </a:r>
            <a:endParaRPr kumimoji="1" lang="ja-JP" altLang="en-US" sz="4400" dirty="0">
              <a:latin typeface="HG丸ｺﾞｼｯｸM-PRO" pitchFamily="50" charset="-128"/>
              <a:ea typeface="HG丸ｺﾞｼｯｸM-PRO" pitchFamily="50" charset="-128"/>
            </a:endParaRPr>
          </a:p>
        </p:txBody>
      </p:sp>
      <p:sp>
        <p:nvSpPr>
          <p:cNvPr id="4" name="テキスト ボックス 3"/>
          <p:cNvSpPr txBox="1"/>
          <p:nvPr/>
        </p:nvSpPr>
        <p:spPr>
          <a:xfrm>
            <a:off x="1187624" y="5517232"/>
            <a:ext cx="7560840" cy="523220"/>
          </a:xfrm>
          <a:prstGeom prst="rect">
            <a:avLst/>
          </a:prstGeom>
          <a:noFill/>
        </p:spPr>
        <p:txBody>
          <a:bodyPr wrap="square" rtlCol="0">
            <a:spAutoFit/>
          </a:bodyPr>
          <a:lstStyle/>
          <a:p>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中学校学習指導要領解説特別活動編</a:t>
            </a:r>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より</a:t>
            </a:r>
            <a:endParaRPr kumimoji="1" lang="ja-JP" altLang="en-US" sz="28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13334" y="942674"/>
            <a:ext cx="7776864" cy="1656184"/>
          </a:xfrm>
          <a:solidFill>
            <a:srgbClr val="FFFF00"/>
          </a:solidFill>
        </p:spPr>
        <p:txBody>
          <a:bodyPr>
            <a:no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アドバイスを「助言」と</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とらえる！</a:t>
            </a:r>
            <a:endParaRPr kumimoji="1" lang="ja-JP" altLang="en-US" dirty="0">
              <a:latin typeface="HG丸ｺﾞｼｯｸM-PRO" pitchFamily="50" charset="-128"/>
              <a:ea typeface="HG丸ｺﾞｼｯｸM-PRO" pitchFamily="50" charset="-128"/>
            </a:endParaRPr>
          </a:p>
        </p:txBody>
      </p:sp>
      <p:grpSp>
        <p:nvGrpSpPr>
          <p:cNvPr id="4" name="グループ化 3"/>
          <p:cNvGrpSpPr/>
          <p:nvPr/>
        </p:nvGrpSpPr>
        <p:grpSpPr>
          <a:xfrm>
            <a:off x="743401" y="3284984"/>
            <a:ext cx="7848872" cy="1368152"/>
            <a:chOff x="611560" y="1916832"/>
            <a:chExt cx="7848872" cy="1368152"/>
          </a:xfrm>
        </p:grpSpPr>
        <p:sp>
          <p:nvSpPr>
            <p:cNvPr id="14" name="正方形/長方形 13"/>
            <p:cNvSpPr/>
            <p:nvPr/>
          </p:nvSpPr>
          <p:spPr>
            <a:xfrm>
              <a:off x="611560" y="2132856"/>
              <a:ext cx="273630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助　言</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5" name="右矢印 14"/>
            <p:cNvSpPr/>
            <p:nvPr/>
          </p:nvSpPr>
          <p:spPr>
            <a:xfrm>
              <a:off x="3347864" y="2348880"/>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コンテンツ プレースホルダ 2"/>
            <p:cNvSpPr txBox="1">
              <a:spLocks/>
            </p:cNvSpPr>
            <p:nvPr/>
          </p:nvSpPr>
          <p:spPr>
            <a:xfrm>
              <a:off x="4139952" y="1916832"/>
              <a:ext cx="4320480" cy="136815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助けになるような意見や言葉</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pic>
        <p:nvPicPr>
          <p:cNvPr id="12" name="図 11" descr="01_sennseiondok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43401" y="4653136"/>
            <a:ext cx="1910749" cy="1944216"/>
          </a:xfrm>
          <a:prstGeom prst="rect">
            <a:avLst/>
          </a:prstGeom>
        </p:spPr>
      </p:pic>
    </p:spTree>
    <p:extLst>
      <p:ext uri="{BB962C8B-B14F-4D97-AF65-F5344CB8AC3E}">
        <p14:creationId xmlns:p14="http://schemas.microsoft.com/office/powerpoint/2010/main" val="3591072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9592" y="2204864"/>
            <a:ext cx="5688632" cy="3277820"/>
          </a:xfrm>
          <a:prstGeom prst="rect">
            <a:avLst/>
          </a:prstGeom>
          <a:noFill/>
        </p:spPr>
        <p:txBody>
          <a:bodyPr wrap="square" rtlCol="0">
            <a:spAutoFit/>
          </a:bodyPr>
          <a:lstStyle/>
          <a:p>
            <a:pPr>
              <a:spcBef>
                <a:spcPts val="600"/>
              </a:spcBef>
            </a:pPr>
            <a:r>
              <a:rPr lang="ja-JP" altLang="en-US" sz="4800" dirty="0" smtClean="0">
                <a:latin typeface="HG丸ｺﾞｼｯｸM-PRO" pitchFamily="50" charset="-128"/>
                <a:ea typeface="HG丸ｺﾞｼｯｸM-PRO" pitchFamily="50" charset="-128"/>
              </a:rPr>
              <a:t>１　声掛け</a:t>
            </a:r>
            <a:r>
              <a:rPr lang="ja-JP" altLang="ja-JP" sz="4800" dirty="0" smtClean="0">
                <a:latin typeface="HG丸ｺﾞｼｯｸM-PRO" pitchFamily="50" charset="-128"/>
                <a:ea typeface="HG丸ｺﾞｼｯｸM-PRO" pitchFamily="50" charset="-128"/>
              </a:rPr>
              <a:t>相談</a:t>
            </a:r>
            <a:endParaRPr lang="en-US" altLang="ja-JP" sz="4800" dirty="0" smtClean="0">
              <a:latin typeface="HG丸ｺﾞｼｯｸM-PRO" pitchFamily="50" charset="-128"/>
              <a:ea typeface="HG丸ｺﾞｼｯｸM-PRO" pitchFamily="50" charset="-128"/>
            </a:endParaRPr>
          </a:p>
          <a:p>
            <a:pPr>
              <a:spcBef>
                <a:spcPts val="600"/>
              </a:spcBef>
            </a:pPr>
            <a:r>
              <a:rPr lang="ja-JP" altLang="en-US" sz="4800" dirty="0" smtClean="0">
                <a:latin typeface="HG丸ｺﾞｼｯｸM-PRO" pitchFamily="50" charset="-128"/>
                <a:ea typeface="HG丸ｺﾞｼｯｸM-PRO" pitchFamily="50" charset="-128"/>
              </a:rPr>
              <a:t>２　</a:t>
            </a:r>
            <a:r>
              <a:rPr lang="ja-JP" altLang="ja-JP" sz="4800" dirty="0" smtClean="0">
                <a:latin typeface="HG丸ｺﾞｼｯｸM-PRO" pitchFamily="50" charset="-128"/>
                <a:ea typeface="HG丸ｺﾞｼｯｸM-PRO" pitchFamily="50" charset="-128"/>
              </a:rPr>
              <a:t>チャンス相談</a:t>
            </a:r>
          </a:p>
          <a:p>
            <a:pPr>
              <a:spcBef>
                <a:spcPts val="600"/>
              </a:spcBef>
            </a:pPr>
            <a:r>
              <a:rPr lang="ja-JP" altLang="en-US" sz="4800" dirty="0" smtClean="0">
                <a:latin typeface="HG丸ｺﾞｼｯｸM-PRO" pitchFamily="50" charset="-128"/>
                <a:ea typeface="HG丸ｺﾞｼｯｸM-PRO" pitchFamily="50" charset="-128"/>
              </a:rPr>
              <a:t>３　</a:t>
            </a:r>
            <a:r>
              <a:rPr lang="ja-JP" altLang="ja-JP" sz="4800" dirty="0" smtClean="0">
                <a:latin typeface="HG丸ｺﾞｼｯｸM-PRO" pitchFamily="50" charset="-128"/>
                <a:ea typeface="HG丸ｺﾞｼｯｸM-PRO" pitchFamily="50" charset="-128"/>
              </a:rPr>
              <a:t>定期相談</a:t>
            </a:r>
          </a:p>
          <a:p>
            <a:pPr>
              <a:spcBef>
                <a:spcPts val="600"/>
              </a:spcBef>
            </a:pPr>
            <a:r>
              <a:rPr lang="ja-JP" altLang="en-US" sz="4800" dirty="0" smtClean="0">
                <a:latin typeface="HG丸ｺﾞｼｯｸM-PRO" pitchFamily="50" charset="-128"/>
                <a:ea typeface="HG丸ｺﾞｼｯｸM-PRO" pitchFamily="50" charset="-128"/>
              </a:rPr>
              <a:t>４　</a:t>
            </a:r>
            <a:r>
              <a:rPr lang="ja-JP" altLang="ja-JP" sz="4800" dirty="0" smtClean="0">
                <a:latin typeface="HG丸ｺﾞｼｯｸM-PRO" pitchFamily="50" charset="-128"/>
                <a:ea typeface="HG丸ｺﾞｼｯｸM-PRO" pitchFamily="50" charset="-128"/>
              </a:rPr>
              <a:t>自発相談</a:t>
            </a:r>
            <a:endParaRPr kumimoji="1" lang="en-US" altLang="ja-JP" sz="4800" dirty="0" smtClean="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0" y="404664"/>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chemeClr val="tx1"/>
                </a:solidFill>
                <a:latin typeface="HG丸ｺﾞｼｯｸM-PRO" pitchFamily="50" charset="-128"/>
                <a:ea typeface="HG丸ｺﾞｼｯｸM-PRO" pitchFamily="50" charset="-128"/>
              </a:rPr>
              <a:t>教育相談の４つのタイミング</a:t>
            </a:r>
            <a:endParaRPr lang="en-US" altLang="ja-JP" sz="4800" b="1" dirty="0" smtClean="0">
              <a:solidFill>
                <a:schemeClr val="tx1"/>
              </a:solidFill>
              <a:latin typeface="HG丸ｺﾞｼｯｸM-PRO" pitchFamily="50" charset="-128"/>
              <a:ea typeface="HG丸ｺﾞｼｯｸM-PRO" pitchFamily="50" charset="-128"/>
            </a:endParaRPr>
          </a:p>
        </p:txBody>
      </p:sp>
      <p:pic>
        <p:nvPicPr>
          <p:cNvPr id="5" name="図 4" descr="shinpai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077072"/>
            <a:ext cx="2688317" cy="2416125"/>
          </a:xfrm>
          <a:prstGeom prst="rect">
            <a:avLst/>
          </a:prstGeom>
        </p:spPr>
      </p:pic>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837928" y="1273750"/>
            <a:ext cx="7776864" cy="500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marR="0" lvl="0" indent="53975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相談者にとって心のつかえがなくなり、心が軽くなる言葉</a:t>
            </a:r>
            <a:endParaRPr kumimoji="1" lang="en-US" altLang="ja-JP"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endParaRPr>
          </a:p>
          <a:p>
            <a:pPr marL="182563" marR="0" lvl="0" indent="53975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相談者が</a:t>
            </a: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自分の気持ちに</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気付いたり自分の気持ちを整理</a:t>
            </a: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したりできるような言葉</a:t>
            </a:r>
          </a:p>
        </p:txBody>
      </p:sp>
      <p:sp>
        <p:nvSpPr>
          <p:cNvPr id="14" name="タイトル 1"/>
          <p:cNvSpPr txBox="1">
            <a:spLocks/>
          </p:cNvSpPr>
          <p:nvPr/>
        </p:nvSpPr>
        <p:spPr>
          <a:xfrm>
            <a:off x="385192" y="1211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「よい助言」とは？</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18" name="図 17" descr="心.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3027" y="4869160"/>
            <a:ext cx="1224136" cy="1224136"/>
          </a:xfrm>
          <a:prstGeom prst="rect">
            <a:avLst/>
          </a:prstGeom>
        </p:spPr>
      </p:pic>
    </p:spTree>
    <p:extLst>
      <p:ext uri="{BB962C8B-B14F-4D97-AF65-F5344CB8AC3E}">
        <p14:creationId xmlns:p14="http://schemas.microsoft.com/office/powerpoint/2010/main" val="2510956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受容する</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正方形/長方形 3"/>
          <p:cNvSpPr/>
          <p:nvPr/>
        </p:nvSpPr>
        <p:spPr>
          <a:xfrm>
            <a:off x="1403648" y="3429000"/>
            <a:ext cx="6480720"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latin typeface="HG丸ｺﾞｼｯｸM-PRO" pitchFamily="50" charset="-128"/>
                <a:ea typeface="HG丸ｺﾞｼｯｸM-PRO" pitchFamily="50" charset="-128"/>
              </a:rPr>
              <a:t>　「はい。」</a:t>
            </a:r>
            <a:endParaRPr kumimoji="1" lang="en-US" altLang="ja-JP" sz="3600" dirty="0" smtClean="0">
              <a:solidFill>
                <a:schemeClr val="tx1"/>
              </a:solidFill>
              <a:latin typeface="HG丸ｺﾞｼｯｸM-PRO" pitchFamily="50" charset="-128"/>
              <a:ea typeface="HG丸ｺﾞｼｯｸM-PRO" pitchFamily="50" charset="-128"/>
            </a:endParaRPr>
          </a:p>
          <a:p>
            <a:pPr>
              <a:spcBef>
                <a:spcPts val="1200"/>
              </a:spcBef>
            </a:pPr>
            <a:r>
              <a:rPr kumimoji="1" lang="ja-JP" altLang="en-US" sz="3600" dirty="0" smtClean="0">
                <a:solidFill>
                  <a:schemeClr val="tx1"/>
                </a:solidFill>
                <a:latin typeface="HG丸ｺﾞｼｯｸM-PRO" pitchFamily="50" charset="-128"/>
                <a:ea typeface="HG丸ｺﾞｼｯｸM-PRO" pitchFamily="50" charset="-128"/>
              </a:rPr>
              <a:t>　「うんうん。」</a:t>
            </a:r>
            <a:endParaRPr kumimoji="1" lang="en-US" altLang="ja-JP" sz="3600" dirty="0" smtClean="0">
              <a:solidFill>
                <a:schemeClr val="tx1"/>
              </a:solidFill>
              <a:latin typeface="HG丸ｺﾞｼｯｸM-PRO" pitchFamily="50" charset="-128"/>
              <a:ea typeface="HG丸ｺﾞｼｯｸM-PRO" pitchFamily="50" charset="-128"/>
            </a:endParaRPr>
          </a:p>
          <a:p>
            <a:pPr>
              <a:spcBef>
                <a:spcPts val="1200"/>
              </a:spcBef>
            </a:pPr>
            <a:r>
              <a:rPr kumimoji="1" lang="ja-JP" altLang="en-US" sz="3600" dirty="0" smtClean="0">
                <a:solidFill>
                  <a:schemeClr val="tx1"/>
                </a:solidFill>
                <a:latin typeface="HG丸ｺﾞｼｯｸM-PRO" pitchFamily="50" charset="-128"/>
                <a:ea typeface="HG丸ｺﾞｼｯｸM-PRO" pitchFamily="50" charset="-128"/>
              </a:rPr>
              <a:t>　「そうだね。」　　　</a:t>
            </a:r>
            <a:endParaRPr kumimoji="1" lang="ja-JP" altLang="en-US" sz="3600" dirty="0">
              <a:solidFill>
                <a:schemeClr val="tx1"/>
              </a:solidFill>
              <a:latin typeface="HG丸ｺﾞｼｯｸM-PRO" pitchFamily="50" charset="-128"/>
              <a:ea typeface="HG丸ｺﾞｼｯｸM-PRO" pitchFamily="50" charset="-128"/>
            </a:endParaRPr>
          </a:p>
        </p:txBody>
      </p:sp>
      <p:sp>
        <p:nvSpPr>
          <p:cNvPr id="5" name="正方形/長方形 4"/>
          <p:cNvSpPr/>
          <p:nvPr/>
        </p:nvSpPr>
        <p:spPr>
          <a:xfrm>
            <a:off x="35496" y="3276273"/>
            <a:ext cx="1512168"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承認する</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タイトル 1"/>
          <p:cNvSpPr txBox="1">
            <a:spLocks/>
          </p:cNvSpPr>
          <p:nvPr/>
        </p:nvSpPr>
        <p:spPr>
          <a:xfrm>
            <a:off x="251520" y="2564904"/>
            <a:ext cx="8604448" cy="1070992"/>
          </a:xfrm>
          <a:prstGeom prst="rect">
            <a:avLst/>
          </a:prstGeom>
          <a:solidFill>
            <a:schemeClr val="tx2">
              <a:lumMod val="20000"/>
              <a:lumOff val="80000"/>
            </a:schemeClr>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a:t>
            </a:r>
            <a:r>
              <a:rPr kumimoji="1" lang="ja-JP" altLang="en-US" sz="4400" b="0" i="0" u="none" strike="noStrike" kern="1200" cap="none" spc="0" normalizeH="0" noProof="0" dirty="0" smtClean="0">
                <a:ln>
                  <a:noFill/>
                </a:ln>
                <a:solidFill>
                  <a:schemeClr val="tx1"/>
                </a:solidFill>
                <a:effectLst/>
                <a:uLnTx/>
                <a:uFillTx/>
                <a:latin typeface="HG丸ｺﾞｼｯｸM-PRO" pitchFamily="50" charset="-128"/>
                <a:ea typeface="HG丸ｺﾞｼｯｸM-PRO" pitchFamily="50" charset="-128"/>
                <a:cs typeface="+mj-cs"/>
              </a:rPr>
              <a:t> </a:t>
            </a: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主語（わたし）のメッセージ</a:t>
            </a:r>
            <a:endParaRPr kumimoji="1" lang="ja-JP" altLang="en-US" sz="44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5" name="正方形/長方形 4"/>
          <p:cNvSpPr/>
          <p:nvPr/>
        </p:nvSpPr>
        <p:spPr>
          <a:xfrm>
            <a:off x="971600" y="4149080"/>
            <a:ext cx="7920880"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indent="-1974850"/>
            <a:endParaRPr kumimoji="1" lang="en-US" altLang="ja-JP" sz="3200" dirty="0" smtClean="0">
              <a:solidFill>
                <a:schemeClr val="tx1"/>
              </a:solidFill>
              <a:latin typeface="HG丸ｺﾞｼｯｸM-PRO" pitchFamily="50" charset="-128"/>
              <a:ea typeface="HG丸ｺﾞｼｯｸM-PRO" pitchFamily="50" charset="-128"/>
            </a:endParaRPr>
          </a:p>
          <a:p>
            <a:pPr marL="1250950" indent="-1250950"/>
            <a:r>
              <a:rPr kumimoji="1" lang="ja-JP" altLang="en-US" sz="3200" dirty="0" smtClean="0">
                <a:solidFill>
                  <a:schemeClr val="tx1"/>
                </a:solidFill>
                <a:latin typeface="HG丸ｺﾞｼｯｸM-PRO" pitchFamily="50" charset="-128"/>
                <a:ea typeface="HG丸ｺﾞｼｯｸM-PRO" pitchFamily="50" charset="-128"/>
              </a:rPr>
              <a:t>「</a:t>
            </a:r>
            <a:r>
              <a:rPr kumimoji="1" lang="ja-JP" altLang="en-US" sz="3200" u="sng" dirty="0" smtClean="0">
                <a:solidFill>
                  <a:schemeClr val="tx1"/>
                </a:solidFill>
                <a:latin typeface="HG丸ｺﾞｼｯｸM-PRO" pitchFamily="50" charset="-128"/>
                <a:ea typeface="HG丸ｺﾞｼｯｸM-PRO" pitchFamily="50" charset="-128"/>
              </a:rPr>
              <a:t>わたしは</a:t>
            </a:r>
            <a:r>
              <a:rPr kumimoji="1" lang="ja-JP" altLang="en-US" sz="3200" dirty="0" smtClean="0">
                <a:solidFill>
                  <a:schemeClr val="tx1"/>
                </a:solidFill>
                <a:latin typeface="HG丸ｺﾞｼｯｸM-PRO" pitchFamily="50" charset="-128"/>
                <a:ea typeface="HG丸ｺﾞｼｯｸM-PRO" pitchFamily="50" charset="-128"/>
              </a:rPr>
              <a:t>、よく頑張ったと思います。</a:t>
            </a:r>
            <a:r>
              <a:rPr lang="ja-JP" altLang="en-US" sz="3200" dirty="0" smtClean="0">
                <a:solidFill>
                  <a:schemeClr val="tx1"/>
                </a:solidFill>
                <a:latin typeface="HG丸ｺﾞｼｯｸM-PRO" pitchFamily="50" charset="-128"/>
                <a:ea typeface="HG丸ｺﾞｼｯｸM-PRO" pitchFamily="50" charset="-128"/>
              </a:rPr>
              <a:t>」</a:t>
            </a:r>
            <a:endParaRPr lang="en-US" altLang="ja-JP" sz="3200" dirty="0" smtClean="0">
              <a:solidFill>
                <a:schemeClr val="tx1"/>
              </a:solidFill>
              <a:latin typeface="HG丸ｺﾞｼｯｸM-PRO" pitchFamily="50" charset="-128"/>
              <a:ea typeface="HG丸ｺﾞｼｯｸM-PRO" pitchFamily="50" charset="-128"/>
            </a:endParaRPr>
          </a:p>
          <a:p>
            <a:pPr marL="444500" indent="-444500">
              <a:spcBef>
                <a:spcPts val="1800"/>
              </a:spcBef>
            </a:pPr>
            <a:r>
              <a:rPr kumimoji="1" lang="ja-JP" altLang="en-US" sz="3200" dirty="0" smtClean="0">
                <a:solidFill>
                  <a:schemeClr val="tx1"/>
                </a:solidFill>
                <a:latin typeface="HG丸ｺﾞｼｯｸM-PRO" pitchFamily="50" charset="-128"/>
                <a:ea typeface="HG丸ｺﾞｼｯｸM-PRO" pitchFamily="50" charset="-128"/>
              </a:rPr>
              <a:t>「</a:t>
            </a:r>
            <a:r>
              <a:rPr kumimoji="1" lang="ja-JP" altLang="en-US" sz="3200" u="sng" dirty="0" smtClean="0">
                <a:solidFill>
                  <a:schemeClr val="tx1"/>
                </a:solidFill>
                <a:latin typeface="HG丸ｺﾞｼｯｸM-PRO" pitchFamily="50" charset="-128"/>
                <a:ea typeface="HG丸ｺﾞｼｯｸM-PRO" pitchFamily="50" charset="-128"/>
              </a:rPr>
              <a:t>わたしは</a:t>
            </a:r>
            <a:r>
              <a:rPr kumimoji="1" lang="ja-JP" altLang="en-US" sz="3200" dirty="0" smtClean="0">
                <a:solidFill>
                  <a:schemeClr val="tx1"/>
                </a:solidFill>
                <a:latin typeface="HG丸ｺﾞｼｯｸM-PRO" pitchFamily="50" charset="-128"/>
                <a:ea typeface="HG丸ｺﾞｼｯｸM-PRO" pitchFamily="50" charset="-128"/>
              </a:rPr>
              <a:t>、一緒に行きたかったです。」</a:t>
            </a:r>
            <a:endParaRPr kumimoji="1" lang="en-US" altLang="ja-JP" sz="3200" dirty="0" smtClean="0">
              <a:solidFill>
                <a:schemeClr val="tx1"/>
              </a:solidFill>
              <a:latin typeface="HG丸ｺﾞｼｯｸM-PRO" pitchFamily="50" charset="-128"/>
              <a:ea typeface="HG丸ｺﾞｼｯｸM-PRO" pitchFamily="50" charset="-128"/>
            </a:endParaRPr>
          </a:p>
          <a:p>
            <a:r>
              <a:rPr kumimoji="1" lang="ja-JP" altLang="en-US" sz="3200" dirty="0" smtClean="0">
                <a:solidFill>
                  <a:schemeClr val="tx1"/>
                </a:solidFill>
                <a:latin typeface="HG丸ｺﾞｼｯｸM-PRO" pitchFamily="50" charset="-128"/>
                <a:ea typeface="HG丸ｺﾞｼｯｸM-PRO" pitchFamily="50" charset="-128"/>
              </a:rPr>
              <a:t>　　　</a:t>
            </a:r>
            <a:endParaRPr kumimoji="1" lang="ja-JP" altLang="en-US" sz="32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180528" y="4140369"/>
            <a:ext cx="1512168"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600" y="4149080"/>
            <a:ext cx="7632848"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indent="-1974850"/>
            <a:endParaRPr kumimoji="1" lang="en-US" altLang="ja-JP" sz="3600" dirty="0" smtClean="0">
              <a:solidFill>
                <a:schemeClr val="tx1"/>
              </a:solidFill>
              <a:latin typeface="HG丸ｺﾞｼｯｸM-PRO" pitchFamily="50" charset="-128"/>
              <a:ea typeface="HG丸ｺﾞｼｯｸM-PRO" pitchFamily="50" charset="-128"/>
            </a:endParaRPr>
          </a:p>
          <a:p>
            <a:pPr marL="1974850" indent="-1974850"/>
            <a:r>
              <a:rPr kumimoji="1" lang="ja-JP" altLang="en-US" sz="3600" dirty="0" smtClean="0">
                <a:solidFill>
                  <a:schemeClr val="tx1"/>
                </a:solidFill>
                <a:latin typeface="HG丸ｺﾞｼｯｸM-PRO" pitchFamily="50" charset="-128"/>
                <a:ea typeface="HG丸ｺﾞｼｯｸM-PRO" pitchFamily="50" charset="-128"/>
              </a:rPr>
              <a:t>    「いやあ、びっくりした。」</a:t>
            </a:r>
            <a:endParaRPr kumimoji="1" lang="en-US" altLang="ja-JP" sz="3600" dirty="0" smtClean="0">
              <a:solidFill>
                <a:schemeClr val="tx1"/>
              </a:solidFill>
              <a:latin typeface="HG丸ｺﾞｼｯｸM-PRO" pitchFamily="50" charset="-128"/>
              <a:ea typeface="HG丸ｺﾞｼｯｸM-PRO" pitchFamily="50" charset="-128"/>
            </a:endParaRPr>
          </a:p>
          <a:p>
            <a:pPr marL="2065338" indent="-2065338">
              <a:spcBef>
                <a:spcPts val="2400"/>
              </a:spcBef>
            </a:pPr>
            <a:r>
              <a:rPr kumimoji="1" lang="ja-JP" altLang="en-US" sz="3600" dirty="0" smtClean="0">
                <a:solidFill>
                  <a:schemeClr val="tx1"/>
                </a:solidFill>
                <a:latin typeface="HG丸ｺﾞｼｯｸM-PRO" pitchFamily="50" charset="-128"/>
                <a:ea typeface="HG丸ｺﾞｼｯｸM-PRO" pitchFamily="50" charset="-128"/>
              </a:rPr>
              <a:t>　</a:t>
            </a:r>
            <a:r>
              <a:rPr lang="ja-JP" altLang="en-US" sz="36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「うれしい。」</a:t>
            </a:r>
            <a:endParaRPr kumimoji="1" lang="en-US" altLang="ja-JP" sz="3600" dirty="0" smtClean="0">
              <a:solidFill>
                <a:schemeClr val="tx1"/>
              </a:solidFill>
              <a:latin typeface="HG丸ｺﾞｼｯｸM-PRO" pitchFamily="50" charset="-128"/>
              <a:ea typeface="HG丸ｺﾞｼｯｸM-PRO" pitchFamily="50" charset="-128"/>
            </a:endParaRPr>
          </a:p>
          <a:p>
            <a:r>
              <a:rPr kumimoji="1" lang="ja-JP" altLang="en-US" sz="3600" dirty="0" smtClean="0">
                <a:solidFill>
                  <a:schemeClr val="tx1"/>
                </a:solidFill>
                <a:latin typeface="HG丸ｺﾞｼｯｸM-PRO" pitchFamily="50" charset="-128"/>
                <a:ea typeface="HG丸ｺﾞｼｯｸM-PRO" pitchFamily="50" charset="-128"/>
              </a:rPr>
              <a:t>　　　</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角丸四角形 5"/>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8"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承認する</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10" name="タイトル 1"/>
          <p:cNvSpPr txBox="1">
            <a:spLocks/>
          </p:cNvSpPr>
          <p:nvPr/>
        </p:nvSpPr>
        <p:spPr>
          <a:xfrm>
            <a:off x="251520" y="2564904"/>
            <a:ext cx="8712968" cy="1336444"/>
          </a:xfrm>
          <a:prstGeom prst="rect">
            <a:avLst/>
          </a:prstGeom>
          <a:solidFill>
            <a:schemeClr val="tx2">
              <a:lumMod val="20000"/>
              <a:lumOff val="80000"/>
            </a:schemeClr>
          </a:solidFill>
        </p:spPr>
        <p:txBody>
          <a:bodyPr vert="horz" lIns="91440" tIns="45720" rIns="0" bIns="45720" rtlCol="0" anchor="ctr">
            <a:noAutofit/>
          </a:bodyPr>
          <a:lstStyle/>
          <a:p>
            <a:pPr marL="630238" indent="-630238">
              <a:spcBef>
                <a:spcPct val="0"/>
              </a:spcBef>
              <a:defRPr/>
            </a:pP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a:t>
            </a:r>
            <a:r>
              <a:rPr kumimoji="1" lang="ja-JP" altLang="en-US" sz="4400" b="0" i="0" u="none" strike="noStrike" kern="1200" cap="none" spc="0" normalizeH="0" noProof="0" dirty="0" smtClean="0">
                <a:ln>
                  <a:noFill/>
                </a:ln>
                <a:solidFill>
                  <a:schemeClr val="tx1"/>
                </a:solidFill>
                <a:effectLst/>
                <a:uLnTx/>
                <a:uFillTx/>
                <a:latin typeface="HG丸ｺﾞｼｯｸM-PRO" pitchFamily="50" charset="-128"/>
                <a:ea typeface="HG丸ｺﾞｼｯｸM-PRO" pitchFamily="50" charset="-128"/>
                <a:cs typeface="+mj-cs"/>
              </a:rPr>
              <a:t> </a:t>
            </a:r>
            <a:r>
              <a:rPr lang="ja-JP" altLang="en-US" sz="4400" dirty="0" smtClean="0">
                <a:latin typeface="HG丸ｺﾞｼｯｸM-PRO" pitchFamily="50" charset="-128"/>
                <a:ea typeface="HG丸ｺﾞｼｯｸM-PRO" pitchFamily="50" charset="-128"/>
              </a:rPr>
              <a:t>心が感じたままに相手に届ける言葉</a:t>
            </a:r>
            <a:endParaRPr kumimoji="1" lang="ja-JP" altLang="en-US" sz="44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9" name="正方形/長方形 8"/>
          <p:cNvSpPr/>
          <p:nvPr/>
        </p:nvSpPr>
        <p:spPr>
          <a:xfrm>
            <a:off x="-180528" y="4128012"/>
            <a:ext cx="1439144"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39552" y="1138436"/>
            <a:ext cx="8280920" cy="5215508"/>
          </a:xfrm>
          <a:prstGeom prst="roundRect">
            <a:avLst>
              <a:gd name="adj" fmla="val 5628"/>
            </a:avLst>
          </a:prstGeom>
          <a:solidFill>
            <a:srgbClr val="FFFFCC"/>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額縁 9">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上矢印 4"/>
          <p:cNvSpPr/>
          <p:nvPr/>
        </p:nvSpPr>
        <p:spPr>
          <a:xfrm>
            <a:off x="4066058" y="4005064"/>
            <a:ext cx="1152128"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角丸四角形 1"/>
          <p:cNvSpPr/>
          <p:nvPr/>
        </p:nvSpPr>
        <p:spPr>
          <a:xfrm>
            <a:off x="899592" y="4673989"/>
            <a:ext cx="7560839" cy="149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受容 </a:t>
            </a:r>
            <a:r>
              <a:rPr kumimoji="1" lang="en-US" altLang="ja-JP"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承認</a:t>
            </a:r>
            <a:endParaRPr kumimoji="1" lang="ja-JP" altLang="en-US" sz="4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899591" y="2479877"/>
            <a:ext cx="7560839" cy="1383591"/>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不安の軽減</a:t>
            </a:r>
            <a:endParaRPr kumimoji="1" lang="en-US" altLang="ja-JP" sz="4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安心感</a:t>
            </a:r>
          </a:p>
        </p:txBody>
      </p:sp>
      <p:pic>
        <p:nvPicPr>
          <p:cNvPr id="7" name="図 6" descr="39_man01_1.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4374601"/>
            <a:ext cx="1779347" cy="1779347"/>
          </a:xfrm>
          <a:prstGeom prst="rect">
            <a:avLst/>
          </a:prstGeom>
        </p:spPr>
      </p:pic>
      <p:pic>
        <p:nvPicPr>
          <p:cNvPr id="8" name="図 7" descr="心.gif"/>
          <p:cNvPicPr>
            <a:picLocks noChangeAspect="1"/>
          </p:cNvPicPr>
          <p:nvPr/>
        </p:nvPicPr>
        <p:blipFill>
          <a:blip r:embed="rId5" cstate="print"/>
          <a:stretch>
            <a:fillRect/>
          </a:stretch>
        </p:blipFill>
        <p:spPr>
          <a:xfrm>
            <a:off x="1211269" y="1988840"/>
            <a:ext cx="1882636" cy="1882636"/>
          </a:xfrm>
          <a:prstGeom prst="rect">
            <a:avLst/>
          </a:prstGeom>
        </p:spPr>
      </p:pic>
      <p:sp>
        <p:nvSpPr>
          <p:cNvPr id="3" name="角丸四角形 2"/>
          <p:cNvSpPr/>
          <p:nvPr/>
        </p:nvSpPr>
        <p:spPr>
          <a:xfrm>
            <a:off x="1352989" y="382352"/>
            <a:ext cx="6552728" cy="1512168"/>
          </a:xfrm>
          <a:prstGeom prst="roundRect">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ja-JP" altLang="en-US" sz="3600" dirty="0" smtClean="0">
                <a:solidFill>
                  <a:prstClr val="black"/>
                </a:solidFill>
                <a:latin typeface="HG丸ｺﾞｼｯｸM-PRO" pitchFamily="50" charset="-128"/>
                <a:ea typeface="HG丸ｺﾞｼｯｸM-PRO" pitchFamily="50" charset="-128"/>
              </a:rPr>
              <a:t>相談者の</a:t>
            </a:r>
            <a:r>
              <a:rPr lang="ja-JP" altLang="en-US" sz="3600" dirty="0">
                <a:solidFill>
                  <a:prstClr val="black"/>
                </a:solidFill>
                <a:latin typeface="HG丸ｺﾞｼｯｸM-PRO" pitchFamily="50" charset="-128"/>
                <a:ea typeface="HG丸ｺﾞｼｯｸM-PRO" pitchFamily="50" charset="-128"/>
              </a:rPr>
              <a:t>立場に立った</a:t>
            </a:r>
            <a:endParaRPr lang="en-US" altLang="ja-JP" sz="3600" dirty="0">
              <a:solidFill>
                <a:prstClr val="black"/>
              </a:solidFill>
              <a:latin typeface="HG丸ｺﾞｼｯｸM-PRO" pitchFamily="50" charset="-128"/>
              <a:ea typeface="HG丸ｺﾞｼｯｸM-PRO" pitchFamily="50" charset="-128"/>
            </a:endParaRPr>
          </a:p>
          <a:p>
            <a:pPr lvl="0" algn="ctr">
              <a:spcBef>
                <a:spcPct val="0"/>
              </a:spcBef>
              <a:defRPr/>
            </a:pPr>
            <a:r>
              <a:rPr lang="ja-JP" altLang="en-US" sz="5400" dirty="0">
                <a:solidFill>
                  <a:prstClr val="black"/>
                </a:solidFill>
                <a:latin typeface="HG丸ｺﾞｼｯｸM-PRO" pitchFamily="50" charset="-128"/>
                <a:ea typeface="HG丸ｺﾞｼｯｸM-PRO" pitchFamily="50" charset="-128"/>
              </a:rPr>
              <a:t>助言</a:t>
            </a:r>
          </a:p>
        </p:txBody>
      </p:sp>
    </p:spTree>
    <p:extLst>
      <p:ext uri="{BB962C8B-B14F-4D97-AF65-F5344CB8AC3E}">
        <p14:creationId xmlns:p14="http://schemas.microsoft.com/office/powerpoint/2010/main" val="17672002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95536" y="1844824"/>
            <a:ext cx="8352928" cy="2592288"/>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5350" indent="-895350" algn="l">
              <a:tabLst>
                <a:tab pos="0" algn="l"/>
              </a:tabLst>
            </a:pP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７　保護者の考えを引き出すためには、どのようなことに気を付けるとよいでしょうか？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3164963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rgbClr val="FFFF00"/>
          </a:solidFill>
        </p:spPr>
        <p:txBody>
          <a:bodyPr>
            <a:no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保護者との信頼関係を築く</a:t>
            </a:r>
            <a:endParaRPr kumimoji="1" lang="ja-JP" altLang="en-US" dirty="0">
              <a:latin typeface="HG丸ｺﾞｼｯｸM-PRO" pitchFamily="50" charset="-128"/>
              <a:ea typeface="HG丸ｺﾞｼｯｸM-PRO" pitchFamily="50" charset="-128"/>
            </a:endParaRPr>
          </a:p>
        </p:txBody>
      </p:sp>
      <p:sp>
        <p:nvSpPr>
          <p:cNvPr id="7" name="正方形/長方形 6"/>
          <p:cNvSpPr/>
          <p:nvPr/>
        </p:nvSpPr>
        <p:spPr>
          <a:xfrm>
            <a:off x="395536" y="2132856"/>
            <a:ext cx="4032448" cy="1512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chemeClr val="tx1"/>
                </a:solidFill>
                <a:latin typeface="HG丸ｺﾞｼｯｸM-PRO" pitchFamily="50" charset="-128"/>
                <a:ea typeface="HG丸ｺﾞｼｯｸM-PRO" pitchFamily="50" charset="-128"/>
              </a:rPr>
              <a:t>相手理解</a:t>
            </a:r>
            <a:endParaRPr kumimoji="1" lang="ja-JP" altLang="en-US" sz="4000" b="1"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4716016" y="2132856"/>
            <a:ext cx="4032448" cy="1512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chemeClr val="tx1"/>
                </a:solidFill>
                <a:latin typeface="HG丸ｺﾞｼｯｸM-PRO" pitchFamily="50" charset="-128"/>
                <a:ea typeface="HG丸ｺﾞｼｯｸM-PRO" pitchFamily="50" charset="-128"/>
              </a:rPr>
              <a:t>意識した関わり</a:t>
            </a:r>
            <a:endParaRPr kumimoji="1" lang="ja-JP" altLang="en-US" sz="4000" b="1" dirty="0">
              <a:solidFill>
                <a:schemeClr val="tx1"/>
              </a:solidFill>
              <a:latin typeface="HG丸ｺﾞｼｯｸM-PRO" pitchFamily="50" charset="-128"/>
              <a:ea typeface="HG丸ｺﾞｼｯｸM-PRO" pitchFamily="50" charset="-128"/>
            </a:endParaRPr>
          </a:p>
        </p:txBody>
      </p:sp>
      <p:pic>
        <p:nvPicPr>
          <p:cNvPr id="9" name="図 8" descr="39_senseitoseito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3861048"/>
            <a:ext cx="2880320" cy="2880320"/>
          </a:xfrm>
          <a:prstGeom prst="rect">
            <a:avLst/>
          </a:prstGeom>
        </p:spPr>
      </p:pic>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17" name="タイトル 1"/>
          <p:cNvSpPr txBox="1">
            <a:spLocks/>
          </p:cNvSpPr>
          <p:nvPr/>
        </p:nvSpPr>
        <p:spPr>
          <a:xfrm>
            <a:off x="467544"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相手理解</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18" name="正方形/長方形 17"/>
          <p:cNvSpPr/>
          <p:nvPr/>
        </p:nvSpPr>
        <p:spPr>
          <a:xfrm>
            <a:off x="251520" y="2708920"/>
            <a:ext cx="8640960" cy="194421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indent="-630238">
              <a:spcBef>
                <a:spcPts val="1200"/>
              </a:spcBef>
            </a:pPr>
            <a:r>
              <a:rPr lang="ja-JP" altLang="en-US" sz="4000" dirty="0" smtClean="0">
                <a:solidFill>
                  <a:schemeClr val="tx1"/>
                </a:solidFill>
                <a:latin typeface="HG丸ｺﾞｼｯｸM-PRO" pitchFamily="50" charset="-128"/>
                <a:ea typeface="HG丸ｺﾞｼｯｸM-PRO" pitchFamily="50" charset="-128"/>
              </a:rPr>
              <a:t>○ 知らないことを知ろうとすること、見えていないものを見ようとすることが大切</a:t>
            </a:r>
            <a:endParaRPr kumimoji="1" lang="ja-JP" altLang="en-US" sz="4000" dirty="0">
              <a:solidFill>
                <a:schemeClr val="tx1"/>
              </a:solidFill>
              <a:latin typeface="HG丸ｺﾞｼｯｸM-PRO" pitchFamily="50" charset="-128"/>
              <a:ea typeface="HG丸ｺﾞｼｯｸM-PRO" pitchFamily="50" charset="-128"/>
            </a:endParaRPr>
          </a:p>
        </p:txBody>
      </p:sp>
      <p:sp>
        <p:nvSpPr>
          <p:cNvPr id="5" name="正方形/長方形 4"/>
          <p:cNvSpPr/>
          <p:nvPr/>
        </p:nvSpPr>
        <p:spPr>
          <a:xfrm>
            <a:off x="467544" y="5013176"/>
            <a:ext cx="8136904" cy="129614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dirty="0" smtClean="0">
                <a:solidFill>
                  <a:schemeClr val="tx1"/>
                </a:solidFill>
                <a:latin typeface="HG丸ｺﾞｼｯｸM-PRO" pitchFamily="50" charset="-128"/>
                <a:ea typeface="HG丸ｺﾞｼｯｸM-PRO" pitchFamily="50" charset="-128"/>
              </a:rPr>
              <a:t>子どもや保護者一人一人の理解の深化</a:t>
            </a:r>
            <a:endParaRPr kumimoji="1" lang="ja-JP" altLang="en-US" sz="4400"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17" name="タイトル 1"/>
          <p:cNvSpPr txBox="1">
            <a:spLocks/>
          </p:cNvSpPr>
          <p:nvPr/>
        </p:nvSpPr>
        <p:spPr>
          <a:xfrm>
            <a:off x="323528"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effectLst/>
                <a:uLnTx/>
                <a:uFillTx/>
                <a:latin typeface="HG丸ｺﾞｼｯｸM-PRO" pitchFamily="50" charset="-128"/>
                <a:ea typeface="HG丸ｺﾞｼｯｸM-PRO" pitchFamily="50" charset="-128"/>
                <a:cs typeface="+mj-cs"/>
              </a:rPr>
              <a:t>意識した関わり</a:t>
            </a:r>
            <a:endParaRPr kumimoji="1" lang="ja-JP" altLang="en-US" sz="5400" b="1" i="0" u="none" strike="noStrike" kern="1200" cap="none" spc="0" normalizeH="0" baseline="0" noProof="0" dirty="0">
              <a:ln>
                <a:noFill/>
              </a:ln>
              <a:effectLst/>
              <a:uLnTx/>
              <a:uFillTx/>
              <a:latin typeface="HG丸ｺﾞｼｯｸM-PRO" pitchFamily="50" charset="-128"/>
              <a:ea typeface="HG丸ｺﾞｼｯｸM-PRO" pitchFamily="50" charset="-128"/>
              <a:cs typeface="+mj-cs"/>
            </a:endParaRPr>
          </a:p>
        </p:txBody>
      </p:sp>
      <p:sp>
        <p:nvSpPr>
          <p:cNvPr id="18" name="正方形/長方形 17"/>
          <p:cNvSpPr/>
          <p:nvPr/>
        </p:nvSpPr>
        <p:spPr>
          <a:xfrm>
            <a:off x="251520" y="2708920"/>
            <a:ext cx="8640960" cy="194421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indent="-630238">
              <a:spcBef>
                <a:spcPts val="1200"/>
              </a:spcBef>
            </a:pPr>
            <a:r>
              <a:rPr kumimoji="1" lang="ja-JP" altLang="en-US" sz="4000" dirty="0" smtClean="0">
                <a:solidFill>
                  <a:schemeClr val="tx1"/>
                </a:solidFill>
                <a:latin typeface="HG丸ｺﾞｼｯｸM-PRO" pitchFamily="50" charset="-128"/>
                <a:ea typeface="HG丸ｺﾞｼｯｸM-PRO" pitchFamily="50" charset="-128"/>
              </a:rPr>
              <a:t>○ 保育時間、登園時間、降園時間など積極的に子どもや保護者と関わる！</a:t>
            </a:r>
            <a:endParaRPr kumimoji="1" lang="ja-JP" altLang="en-US" sz="40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3528" y="5301208"/>
            <a:ext cx="8424936"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latin typeface="HG丸ｺﾞｼｯｸM-PRO" pitchFamily="50" charset="-128"/>
                <a:ea typeface="HG丸ｺﾞｼｯｸM-PRO" pitchFamily="50" charset="-128"/>
              </a:rPr>
              <a:t>教員の日々の心掛け</a:t>
            </a:r>
            <a:endParaRPr kumimoji="1" lang="ja-JP" altLang="en-US" sz="4400"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35496"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正方形/長方形 9"/>
          <p:cNvSpPr/>
          <p:nvPr/>
        </p:nvSpPr>
        <p:spPr>
          <a:xfrm>
            <a:off x="539552" y="5589240"/>
            <a:ext cx="8208912"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latin typeface="HG丸ｺﾞｼｯｸM-PRO" pitchFamily="50" charset="-128"/>
                <a:ea typeface="HG丸ｺﾞｼｯｸM-PRO" pitchFamily="50" charset="-128"/>
              </a:rPr>
              <a:t>考えが引き出され言葉に表れる</a:t>
            </a:r>
            <a:endParaRPr kumimoji="1" lang="ja-JP" altLang="en-US" sz="4400" dirty="0">
              <a:solidFill>
                <a:schemeClr val="tx1"/>
              </a:solidFill>
              <a:latin typeface="HG丸ｺﾞｼｯｸM-PRO" pitchFamily="50" charset="-128"/>
              <a:ea typeface="HG丸ｺﾞｼｯｸM-PRO" pitchFamily="50" charset="-128"/>
            </a:endParaRPr>
          </a:p>
        </p:txBody>
      </p:sp>
      <p:grpSp>
        <p:nvGrpSpPr>
          <p:cNvPr id="2" name="グループ化 10"/>
          <p:cNvGrpSpPr/>
          <p:nvPr/>
        </p:nvGrpSpPr>
        <p:grpSpPr>
          <a:xfrm>
            <a:off x="179512" y="3861048"/>
            <a:ext cx="3779912" cy="1152128"/>
            <a:chOff x="179512" y="3861048"/>
            <a:chExt cx="3779912" cy="1152128"/>
          </a:xfrm>
        </p:grpSpPr>
        <p:cxnSp>
          <p:nvCxnSpPr>
            <p:cNvPr id="7" name="直線コネクタ 6"/>
            <p:cNvCxnSpPr/>
            <p:nvPr/>
          </p:nvCxnSpPr>
          <p:spPr>
            <a:xfrm>
              <a:off x="261743" y="4509120"/>
              <a:ext cx="3600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79512" y="3861048"/>
              <a:ext cx="377991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4000" dirty="0" smtClean="0">
                  <a:solidFill>
                    <a:schemeClr val="tx1"/>
                  </a:solidFill>
                  <a:latin typeface="HG丸ｺﾞｼｯｸM-PRO" pitchFamily="50" charset="-128"/>
                  <a:ea typeface="HG丸ｺﾞｼｯｸM-PRO" pitchFamily="50" charset="-128"/>
                </a:rPr>
                <a:t>開かれていく心</a:t>
              </a:r>
              <a:endParaRPr lang="en-US" altLang="ja-JP" sz="40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（表情・言葉）</a:t>
              </a:r>
              <a:endParaRPr lang="en-US" altLang="ja-JP" sz="4000" dirty="0" smtClean="0">
                <a:solidFill>
                  <a:schemeClr val="tx1"/>
                </a:solidFill>
                <a:latin typeface="HG丸ｺﾞｼｯｸM-PRO" pitchFamily="50" charset="-128"/>
                <a:ea typeface="HG丸ｺﾞｼｯｸM-PRO" pitchFamily="50" charset="-128"/>
              </a:endParaRPr>
            </a:p>
          </p:txBody>
        </p:sp>
      </p:grpSp>
      <p:sp>
        <p:nvSpPr>
          <p:cNvPr id="9" name="正方形/長方形 8"/>
          <p:cNvSpPr/>
          <p:nvPr/>
        </p:nvSpPr>
        <p:spPr>
          <a:xfrm>
            <a:off x="5724128" y="4005064"/>
            <a:ext cx="2736304" cy="698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4000" dirty="0" smtClean="0">
                <a:solidFill>
                  <a:schemeClr val="tx1"/>
                </a:solidFill>
                <a:latin typeface="HG丸ｺﾞｼｯｸM-PRO" pitchFamily="50" charset="-128"/>
                <a:ea typeface="HG丸ｺﾞｼｯｸM-PRO" pitchFamily="50" charset="-128"/>
              </a:rPr>
              <a:t>信頼関係</a:t>
            </a:r>
            <a:endParaRPr lang="ja-JP" altLang="en-US" sz="40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988840"/>
            <a:ext cx="8064896" cy="2169825"/>
          </a:xfrm>
          <a:prstGeom prst="rect">
            <a:avLst/>
          </a:prstGeom>
          <a:solidFill>
            <a:schemeClr val="tx2">
              <a:lumMod val="20000"/>
              <a:lumOff val="80000"/>
            </a:schemeClr>
          </a:solidFill>
        </p:spPr>
        <p:txBody>
          <a:bodyPr wrap="square" rtlCol="0">
            <a:spAutoFit/>
          </a:bodyPr>
          <a:lstStyle/>
          <a:p>
            <a:pPr>
              <a:spcBef>
                <a:spcPts val="600"/>
              </a:spcBef>
            </a:pPr>
            <a:r>
              <a:rPr lang="ja-JP" altLang="en-US" sz="4000" dirty="0" smtClean="0">
                <a:latin typeface="HG丸ｺﾞｼｯｸM-PRO" pitchFamily="50" charset="-128"/>
                <a:ea typeface="HG丸ｺﾞｼｯｸM-PRO" pitchFamily="50" charset="-128"/>
              </a:rPr>
              <a:t>○ 教員が保護者に積極的に声を掛けて行う</a:t>
            </a:r>
            <a:endParaRPr lang="en-US" altLang="ja-JP" sz="4000" dirty="0" smtClean="0">
              <a:latin typeface="HG丸ｺﾞｼｯｸM-PRO" pitchFamily="50" charset="-128"/>
              <a:ea typeface="HG丸ｺﾞｼｯｸM-PRO" pitchFamily="50" charset="-128"/>
            </a:endParaRPr>
          </a:p>
          <a:p>
            <a:pPr>
              <a:spcBef>
                <a:spcPts val="1800"/>
              </a:spcBef>
            </a:pPr>
            <a:r>
              <a:rPr lang="ja-JP" altLang="en-US" sz="4000" dirty="0" smtClean="0">
                <a:latin typeface="HG丸ｺﾞｼｯｸM-PRO" pitchFamily="50" charset="-128"/>
                <a:ea typeface="HG丸ｺﾞｼｯｸM-PRO" pitchFamily="50" charset="-128"/>
              </a:rPr>
              <a:t>○ 理由を明確に告げる</a:t>
            </a:r>
            <a:endParaRPr kumimoji="1" lang="en-US" altLang="ja-JP" sz="4000" dirty="0" smtClean="0">
              <a:latin typeface="HG丸ｺﾞｼｯｸM-PRO" pitchFamily="50" charset="-128"/>
              <a:ea typeface="HG丸ｺﾞｼｯｸM-PRO" pitchFamily="50" charset="-128"/>
            </a:endParaRPr>
          </a:p>
        </p:txBody>
      </p:sp>
      <p:sp>
        <p:nvSpPr>
          <p:cNvPr id="3" name="正方形/長方形 2"/>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chemeClr val="tx1"/>
                </a:solidFill>
                <a:latin typeface="HG丸ｺﾞｼｯｸM-PRO" pitchFamily="50" charset="-128"/>
                <a:ea typeface="HG丸ｺﾞｼｯｸM-PRO" pitchFamily="50" charset="-128"/>
              </a:rPr>
              <a:t>声掛け</a:t>
            </a:r>
            <a:r>
              <a:rPr lang="ja-JP" altLang="ja-JP" sz="5400" dirty="0" smtClean="0">
                <a:solidFill>
                  <a:schemeClr val="tx1"/>
                </a:solidFill>
                <a:latin typeface="HG丸ｺﾞｼｯｸM-PRO" pitchFamily="50" charset="-128"/>
                <a:ea typeface="HG丸ｺﾞｼｯｸM-PRO" pitchFamily="50" charset="-128"/>
              </a:rPr>
              <a:t>相談</a:t>
            </a:r>
            <a:endParaRPr lang="en-US" altLang="ja-JP" sz="5400" dirty="0" smtClean="0">
              <a:solidFill>
                <a:schemeClr val="tx1"/>
              </a:solidFill>
              <a:latin typeface="HG丸ｺﾞｼｯｸM-PRO" pitchFamily="50" charset="-128"/>
              <a:ea typeface="HG丸ｺﾞｼｯｸM-PRO" pitchFamily="50" charset="-128"/>
            </a:endParaRPr>
          </a:p>
        </p:txBody>
      </p:sp>
      <p:sp>
        <p:nvSpPr>
          <p:cNvPr id="5" name="テキスト ボックス 4"/>
          <p:cNvSpPr txBox="1"/>
          <p:nvPr/>
        </p:nvSpPr>
        <p:spPr>
          <a:xfrm>
            <a:off x="539552" y="4149080"/>
            <a:ext cx="8064896" cy="1200329"/>
          </a:xfrm>
          <a:prstGeom prst="rect">
            <a:avLst/>
          </a:prstGeom>
          <a:noFill/>
        </p:spPr>
        <p:txBody>
          <a:bodyPr wrap="square" rtlCol="0">
            <a:spAutoFit/>
          </a:bodyPr>
          <a:lstStyle/>
          <a:p>
            <a:pPr marL="1069975" indent="-1069975">
              <a:spcBef>
                <a:spcPts val="600"/>
              </a:spcBef>
            </a:pPr>
            <a:r>
              <a:rPr lang="ja-JP" altLang="en-US" sz="3600" dirty="0" smtClean="0">
                <a:latin typeface="HG丸ｺﾞｼｯｸM-PRO" pitchFamily="50" charset="-128"/>
                <a:ea typeface="HG丸ｺﾞｼｯｸM-PRO" pitchFamily="50" charset="-128"/>
              </a:rPr>
              <a:t>例：「～について、少し詳しく考えをお聞きしたいのですが</a:t>
            </a:r>
            <a:r>
              <a:rPr lang="en-US" altLang="ja-JP" sz="3600" dirty="0" smtClean="0">
                <a:latin typeface="HG丸ｺﾞｼｯｸM-PRO" pitchFamily="50" charset="-128"/>
                <a:ea typeface="HG丸ｺﾞｼｯｸM-PRO" pitchFamily="50" charset="-128"/>
              </a:rPr>
              <a:t>…</a:t>
            </a:r>
            <a:r>
              <a:rPr lang="ja-JP" altLang="en-US" sz="3600" dirty="0" smtClean="0">
                <a:latin typeface="HG丸ｺﾞｼｯｸM-PRO" pitchFamily="50" charset="-128"/>
                <a:ea typeface="HG丸ｺﾞｼｯｸM-PRO" pitchFamily="50" charset="-128"/>
              </a:rPr>
              <a:t>」</a:t>
            </a:r>
            <a:endParaRPr kumimoji="1" lang="en-US" altLang="ja-JP" sz="36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solidFill>
        </p:spPr>
        <p:txBody>
          <a:bodyPr>
            <a:noAutofit/>
          </a:bodyPr>
          <a:lstStyle/>
          <a:p>
            <a:r>
              <a:rPr lang="ja-JP" altLang="en-US" dirty="0" smtClean="0">
                <a:solidFill>
                  <a:schemeClr val="bg1"/>
                </a:solidFill>
                <a:latin typeface="HG丸ｺﾞｼｯｸM-PRO" pitchFamily="50" charset="-128"/>
                <a:ea typeface="HG丸ｺﾞｼｯｸM-PRO" pitchFamily="50" charset="-128"/>
              </a:rPr>
              <a:t>コーチングを活用しよう！</a:t>
            </a:r>
            <a:endParaRPr kumimoji="1" lang="ja-JP" altLang="en-US" dirty="0">
              <a:solidFill>
                <a:schemeClr val="bg1"/>
              </a:solidFill>
              <a:latin typeface="HG丸ｺﾞｼｯｸM-PRO" pitchFamily="50" charset="-128"/>
              <a:ea typeface="HG丸ｺﾞｼｯｸM-PRO" pitchFamily="50" charset="-128"/>
            </a:endParaRPr>
          </a:p>
        </p:txBody>
      </p:sp>
      <p:sp>
        <p:nvSpPr>
          <p:cNvPr id="17" name="タイトル 1"/>
          <p:cNvSpPr txBox="1">
            <a:spLocks/>
          </p:cNvSpPr>
          <p:nvPr/>
        </p:nvSpPr>
        <p:spPr>
          <a:xfrm>
            <a:off x="395536" y="3501008"/>
            <a:ext cx="8280920" cy="1728192"/>
          </a:xfrm>
          <a:prstGeom prst="rect">
            <a:avLst/>
          </a:prstGeom>
        </p:spPr>
        <p:txBody>
          <a:bodyPr vert="horz" lIns="91440" tIns="45720" rIns="91440" bIns="45720" rtlCol="0" anchor="ctr">
            <a:normAutofit lnSpcReduction="10000"/>
          </a:bodyPr>
          <a:lstStyle/>
          <a:p>
            <a:pPr marR="0" lvl="0" indent="539750"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コミュニケーションを通して、相手の内側にある能力ややる気、自発性を引き出していく方法</a:t>
            </a:r>
            <a:endParaRPr kumimoji="1" lang="ja-JP" altLang="en-US" sz="36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pic>
        <p:nvPicPr>
          <p:cNvPr id="6" name="図 5" descr="話す.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4913784"/>
            <a:ext cx="1944216" cy="1944216"/>
          </a:xfrm>
          <a:prstGeom prst="rect">
            <a:avLst/>
          </a:prstGeom>
        </p:spPr>
      </p:pic>
      <p:sp>
        <p:nvSpPr>
          <p:cNvPr id="7" name="タイトル 1"/>
          <p:cNvSpPr txBox="1">
            <a:spLocks/>
          </p:cNvSpPr>
          <p:nvPr/>
        </p:nvSpPr>
        <p:spPr>
          <a:xfrm>
            <a:off x="755576" y="1628800"/>
            <a:ext cx="7848872" cy="1224136"/>
          </a:xfrm>
          <a:prstGeom prst="rect">
            <a:avLst/>
          </a:prstGeom>
          <a:solidFill>
            <a:schemeClr val="tx2">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答えを引き出す</a:t>
            </a:r>
            <a:endParaRPr kumimoji="1" lang="ja-JP" altLang="en-US" sz="44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コーチング１</a:t>
            </a:r>
            <a:endParaRPr kumimoji="1" lang="ja-JP" altLang="en-US" sz="4000" dirty="0">
              <a:latin typeface="HG丸ｺﾞｼｯｸM-PRO" pitchFamily="50" charset="-128"/>
              <a:ea typeface="HG丸ｺﾞｼｯｸM-PRO" pitchFamily="50" charset="-128"/>
            </a:endParaRPr>
          </a:p>
        </p:txBody>
      </p:sp>
      <p:sp>
        <p:nvSpPr>
          <p:cNvPr id="3" name="タイトル 1"/>
          <p:cNvSpPr txBox="1">
            <a:spLocks/>
          </p:cNvSpPr>
          <p:nvPr/>
        </p:nvSpPr>
        <p:spPr>
          <a:xfrm>
            <a:off x="251520" y="1412776"/>
            <a:ext cx="8640960" cy="1800200"/>
          </a:xfrm>
          <a:prstGeom prst="rect">
            <a:avLst/>
          </a:prstGeom>
        </p:spPr>
        <p:txBody>
          <a:bodyPr vert="horz" lIns="91440" tIns="45720" rIns="91440" bIns="45720" rtlCol="0" anchor="ctr">
            <a:noAutofit/>
          </a:bodyPr>
          <a:lstStyle/>
          <a:p>
            <a:pPr lvl="0" algn="ctr">
              <a:spcBef>
                <a:spcPct val="0"/>
              </a:spcBef>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「傾聴」「質問」</a:t>
            </a:r>
            <a:r>
              <a:rPr lang="ja-JP" altLang="en-US" sz="5400" b="1" dirty="0" smtClean="0">
                <a:latin typeface="HG丸ｺﾞｼｯｸM-PRO" pitchFamily="50" charset="-128"/>
                <a:ea typeface="HG丸ｺﾞｼｯｸM-PRO" pitchFamily="50" charset="-128"/>
              </a:rPr>
              <a:t>「</a:t>
            </a:r>
            <a:r>
              <a:rPr lang="ja-JP" altLang="en-US" sz="5400" b="1" dirty="0">
                <a:latin typeface="HG丸ｺﾞｼｯｸM-PRO" pitchFamily="50" charset="-128"/>
                <a:ea typeface="HG丸ｺﾞｼｯｸM-PRO" pitchFamily="50" charset="-128"/>
              </a:rPr>
              <a:t>承認」</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5" name="正方形/長方形 4"/>
          <p:cNvSpPr/>
          <p:nvPr/>
        </p:nvSpPr>
        <p:spPr>
          <a:xfrm>
            <a:off x="323528" y="3645024"/>
            <a:ext cx="84969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en-US" altLang="ja-JP" sz="4400" dirty="0" smtClean="0">
                <a:solidFill>
                  <a:schemeClr val="tx1"/>
                </a:solidFill>
                <a:latin typeface="HG丸ｺﾞｼｯｸM-PRO" pitchFamily="50" charset="-128"/>
                <a:ea typeface="HG丸ｺﾞｼｯｸM-PRO" pitchFamily="50" charset="-128"/>
                <a:hlinkClick r:id="rId3" action="ppaction://hlinksldjump"/>
              </a:rPr>
              <a:t>Q4</a:t>
            </a:r>
            <a:r>
              <a:rPr lang="ja-JP" altLang="en-US" sz="4400" dirty="0" err="1" smtClean="0">
                <a:solidFill>
                  <a:schemeClr val="tx1"/>
                </a:solidFill>
                <a:latin typeface="HG丸ｺﾞｼｯｸM-PRO" pitchFamily="50" charset="-128"/>
                <a:ea typeface="HG丸ｺﾞｼｯｸM-PRO" pitchFamily="50" charset="-128"/>
              </a:rPr>
              <a:t>、</a:t>
            </a:r>
            <a:r>
              <a:rPr lang="ja-JP" altLang="en-US" sz="4400" dirty="0" smtClean="0">
                <a:solidFill>
                  <a:schemeClr val="tx1"/>
                </a:solidFill>
                <a:latin typeface="HG丸ｺﾞｼｯｸM-PRO" pitchFamily="50" charset="-128"/>
                <a:ea typeface="HG丸ｺﾞｼｯｸM-PRO" pitchFamily="50" charset="-128"/>
                <a:hlinkClick r:id="rId4" action="ppaction://hlinksldjump"/>
              </a:rPr>
              <a:t>Ｑ５</a:t>
            </a:r>
            <a:r>
              <a:rPr lang="ja-JP" altLang="en-US" sz="4400" dirty="0" smtClean="0">
                <a:solidFill>
                  <a:schemeClr val="tx1"/>
                </a:solidFill>
                <a:latin typeface="HG丸ｺﾞｼｯｸM-PRO" pitchFamily="50" charset="-128"/>
                <a:ea typeface="HG丸ｺﾞｼｯｸM-PRO" pitchFamily="50" charset="-128"/>
              </a:rPr>
              <a:t>、</a:t>
            </a:r>
            <a:r>
              <a:rPr lang="ja-JP" altLang="en-US" sz="4400" dirty="0" smtClean="0">
                <a:solidFill>
                  <a:schemeClr val="tx1"/>
                </a:solidFill>
                <a:latin typeface="HG丸ｺﾞｼｯｸM-PRO" pitchFamily="50" charset="-128"/>
                <a:ea typeface="HG丸ｺﾞｼｯｸM-PRO" pitchFamily="50" charset="-128"/>
                <a:hlinkClick r:id="rId5" action="ppaction://hlinksldjump"/>
              </a:rPr>
              <a:t>Ｑ６</a:t>
            </a:r>
            <a:r>
              <a:rPr lang="ja-JP" altLang="en-US" sz="4400" dirty="0" smtClean="0">
                <a:solidFill>
                  <a:schemeClr val="tx1"/>
                </a:solidFill>
                <a:latin typeface="HG丸ｺﾞｼｯｸM-PRO" pitchFamily="50" charset="-128"/>
                <a:ea typeface="HG丸ｺﾞｼｯｸM-PRO" pitchFamily="50" charset="-128"/>
              </a:rPr>
              <a:t>のスライドへ！</a:t>
            </a:r>
            <a:endParaRPr lang="en-US" altLang="ja-JP" sz="4400" dirty="0" smtClean="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リフレーミング</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タイトル 1"/>
          <p:cNvSpPr txBox="1">
            <a:spLocks/>
          </p:cNvSpPr>
          <p:nvPr/>
        </p:nvSpPr>
        <p:spPr>
          <a:xfrm>
            <a:off x="395536" y="5517232"/>
            <a:ext cx="8373616" cy="1080120"/>
          </a:xfrm>
          <a:prstGeom prst="rect">
            <a:avLst/>
          </a:prstGeom>
          <a:solidFill>
            <a:srgbClr val="FFFF00"/>
          </a:solidFill>
          <a:ln w="25400">
            <a:solidFill>
              <a:srgbClr val="FF0000"/>
            </a:solidFill>
          </a:ln>
        </p:spPr>
        <p:txBody>
          <a:bodyPr vert="horz" lIns="91440" tIns="45720" rIns="91440" bIns="45720" rtlCol="0" anchor="ctr">
            <a:normAutofit fontScale="92500" lnSpcReduction="20000"/>
          </a:bodyPr>
          <a:lstStyle/>
          <a:p>
            <a:pPr marL="85725" marR="0" lvl="0"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別のフレームに付け替え、改めて相手を見る</a:t>
            </a:r>
            <a:endParaRPr kumimoji="1" lang="ja-JP" altLang="en-US" sz="40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5" name="正方形/長方形 4"/>
          <p:cNvSpPr/>
          <p:nvPr/>
        </p:nvSpPr>
        <p:spPr>
          <a:xfrm>
            <a:off x="971600" y="2780928"/>
            <a:ext cx="7632848"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74850" indent="-1974850"/>
            <a:r>
              <a:rPr kumimoji="1" lang="ja-JP" altLang="en-US" sz="3600" dirty="0" smtClean="0">
                <a:solidFill>
                  <a:schemeClr val="tx1"/>
                </a:solidFill>
                <a:latin typeface="HG丸ｺﾞｼｯｸM-PRO" pitchFamily="50" charset="-128"/>
                <a:ea typeface="HG丸ｺﾞｼｯｸM-PRO" pitchFamily="50" charset="-128"/>
              </a:rPr>
              <a:t>　　　     　</a:t>
            </a:r>
            <a:r>
              <a:rPr lang="ja-JP" altLang="en-US" sz="3600" dirty="0" smtClean="0">
                <a:solidFill>
                  <a:schemeClr val="tx1"/>
                </a:solidFill>
                <a:latin typeface="HG丸ｺﾞｼｯｸM-PRO" pitchFamily="50" charset="-128"/>
                <a:ea typeface="HG丸ｺﾞｼｯｸM-PRO" pitchFamily="50" charset="-128"/>
              </a:rPr>
              <a:t>消極的である。</a:t>
            </a:r>
            <a:endParaRPr lang="en-US" altLang="ja-JP" sz="3600" dirty="0" smtClean="0">
              <a:solidFill>
                <a:schemeClr val="tx1"/>
              </a:solidFill>
              <a:latin typeface="HG丸ｺﾞｼｯｸM-PRO" pitchFamily="50" charset="-128"/>
              <a:ea typeface="HG丸ｺﾞｼｯｸM-PRO" pitchFamily="50" charset="-128"/>
            </a:endParaRPr>
          </a:p>
          <a:p>
            <a:pPr marL="1974850" indent="-1974850">
              <a:spcBef>
                <a:spcPts val="600"/>
              </a:spcBef>
            </a:pPr>
            <a:endParaRPr lang="en-US" altLang="ja-JP" sz="3600" dirty="0" smtClean="0">
              <a:solidFill>
                <a:schemeClr val="tx1"/>
              </a:solidFill>
              <a:latin typeface="HG丸ｺﾞｼｯｸM-PRO" pitchFamily="50" charset="-128"/>
              <a:ea typeface="HG丸ｺﾞｼｯｸM-PRO" pitchFamily="50" charset="-128"/>
            </a:endParaRPr>
          </a:p>
          <a:p>
            <a:pPr marL="1974850" indent="-1974850">
              <a:spcBef>
                <a:spcPts val="600"/>
              </a:spcBef>
            </a:pPr>
            <a:endParaRPr lang="en-US" altLang="ja-JP" sz="3600" dirty="0" smtClean="0">
              <a:solidFill>
                <a:schemeClr val="tx1"/>
              </a:solidFill>
              <a:latin typeface="HG丸ｺﾞｼｯｸM-PRO" pitchFamily="50" charset="-128"/>
              <a:ea typeface="HG丸ｺﾞｼｯｸM-PRO" pitchFamily="50" charset="-128"/>
            </a:endParaRPr>
          </a:p>
          <a:p>
            <a:pPr marL="1974850" indent="-992188" algn="ctr">
              <a:spcBef>
                <a:spcPts val="600"/>
              </a:spcBef>
            </a:pPr>
            <a:r>
              <a:rPr kumimoji="1" lang="ja-JP" altLang="en-US" sz="3600" dirty="0" smtClean="0">
                <a:solidFill>
                  <a:schemeClr val="tx1"/>
                </a:solidFill>
                <a:latin typeface="HG丸ｺﾞｼｯｸM-PRO" pitchFamily="50" charset="-128"/>
                <a:ea typeface="HG丸ｺﾞｼｯｸM-PRO" pitchFamily="50" charset="-128"/>
              </a:rPr>
              <a:t>　　　</a:t>
            </a:r>
            <a:endParaRPr kumimoji="1" lang="ja-JP" altLang="en-US" sz="3600" dirty="0">
              <a:solidFill>
                <a:schemeClr val="tx1"/>
              </a:solidFill>
              <a:latin typeface="HG丸ｺﾞｼｯｸM-PRO" pitchFamily="50" charset="-128"/>
              <a:ea typeface="HG丸ｺﾞｼｯｸM-PRO" pitchFamily="50" charset="-128"/>
            </a:endParaRPr>
          </a:p>
        </p:txBody>
      </p:sp>
      <p:grpSp>
        <p:nvGrpSpPr>
          <p:cNvPr id="2" name="グループ化 10"/>
          <p:cNvGrpSpPr/>
          <p:nvPr/>
        </p:nvGrpSpPr>
        <p:grpSpPr>
          <a:xfrm>
            <a:off x="2555776" y="3501008"/>
            <a:ext cx="4968552" cy="1224136"/>
            <a:chOff x="2555776" y="3501008"/>
            <a:chExt cx="4968552" cy="1224136"/>
          </a:xfrm>
        </p:grpSpPr>
        <p:sp>
          <p:nvSpPr>
            <p:cNvPr id="8" name="下矢印 7"/>
            <p:cNvSpPr/>
            <p:nvPr/>
          </p:nvSpPr>
          <p:spPr>
            <a:xfrm>
              <a:off x="4355976" y="3501008"/>
              <a:ext cx="792088" cy="1224136"/>
            </a:xfrm>
            <a:prstGeom prst="downArrow">
              <a:avLst>
                <a:gd name="adj1" fmla="val 55462"/>
                <a:gd name="adj2" fmla="val 35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555776" y="3789040"/>
              <a:ext cx="4968552" cy="504056"/>
            </a:xfrm>
            <a:prstGeom prst="roundRect">
              <a:avLst/>
            </a:prstGeom>
            <a:solidFill>
              <a:srgbClr val="FFFF99">
                <a:alpha val="83000"/>
              </a:srgbClr>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ja-JP" altLang="en-US" sz="2800" dirty="0" smtClean="0">
                  <a:solidFill>
                    <a:schemeClr val="tx1"/>
                  </a:solidFill>
                  <a:latin typeface="HG丸ｺﾞｼｯｸM-PRO" pitchFamily="50" charset="-128"/>
                  <a:ea typeface="HG丸ｺﾞｼｯｸM-PRO" pitchFamily="50" charset="-128"/>
                </a:rPr>
                <a:t>先入観のフレームを外すと</a:t>
              </a:r>
              <a:r>
                <a:rPr lang="en-US" altLang="ja-JP" sz="2800" dirty="0" smtClean="0">
                  <a:solidFill>
                    <a:schemeClr val="tx1"/>
                  </a:solidFill>
                  <a:latin typeface="HG丸ｺﾞｼｯｸM-PRO" pitchFamily="50" charset="-128"/>
                  <a:ea typeface="HG丸ｺﾞｼｯｸM-PRO" pitchFamily="50" charset="-128"/>
                </a:rPr>
                <a:t>…</a:t>
              </a:r>
              <a:endParaRPr lang="ja-JP" altLang="en-US" sz="2800" dirty="0">
                <a:solidFill>
                  <a:schemeClr val="tx1"/>
                </a:solidFill>
                <a:latin typeface="HG丸ｺﾞｼｯｸM-PRO" pitchFamily="50" charset="-128"/>
                <a:ea typeface="HG丸ｺﾞｼｯｸM-PRO" pitchFamily="50" charset="-128"/>
              </a:endParaRPr>
            </a:p>
          </p:txBody>
        </p:sp>
      </p:grpSp>
      <p:sp>
        <p:nvSpPr>
          <p:cNvPr id="10" name="正方形/長方形 9"/>
          <p:cNvSpPr/>
          <p:nvPr/>
        </p:nvSpPr>
        <p:spPr>
          <a:xfrm>
            <a:off x="1403648" y="4725144"/>
            <a:ext cx="70567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itchFamily="50" charset="-128"/>
                <a:ea typeface="HG丸ｺﾞｼｯｸM-PRO" pitchFamily="50" charset="-128"/>
              </a:rPr>
              <a:t>周りの人を大切にしている。 </a:t>
            </a:r>
            <a:endParaRPr kumimoji="1" lang="ja-JP" altLang="en-US" sz="3600" dirty="0"/>
          </a:p>
        </p:txBody>
      </p:sp>
      <p:sp>
        <p:nvSpPr>
          <p:cNvPr id="12" name="角丸四角形 11"/>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コーチング２</a:t>
            </a:r>
            <a:endParaRPr kumimoji="1" lang="ja-JP" altLang="en-US" sz="4000" dirty="0">
              <a:latin typeface="HG丸ｺﾞｼｯｸM-PRO" pitchFamily="50" charset="-128"/>
              <a:ea typeface="HG丸ｺﾞｼｯｸM-PRO" pitchFamily="50" charset="-128"/>
            </a:endParaRPr>
          </a:p>
        </p:txBody>
      </p:sp>
      <p:sp>
        <p:nvSpPr>
          <p:cNvPr id="13" name="正方形/長方形 12"/>
          <p:cNvSpPr/>
          <p:nvPr/>
        </p:nvSpPr>
        <p:spPr>
          <a:xfrm>
            <a:off x="-180528" y="2780928"/>
            <a:ext cx="1440160"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リソースの発掘</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タイトル 1"/>
          <p:cNvSpPr txBox="1">
            <a:spLocks/>
          </p:cNvSpPr>
          <p:nvPr/>
        </p:nvSpPr>
        <p:spPr>
          <a:xfrm>
            <a:off x="467544" y="5445224"/>
            <a:ext cx="8229600" cy="1080120"/>
          </a:xfrm>
          <a:prstGeom prst="rect">
            <a:avLst/>
          </a:prstGeom>
          <a:solidFill>
            <a:srgbClr val="FFFF00"/>
          </a:solidFill>
          <a:ln w="25400">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b="1" dirty="0" smtClean="0">
                <a:latin typeface="HG丸ｺﾞｼｯｸM-PRO" pitchFamily="50" charset="-128"/>
                <a:ea typeface="HG丸ｺﾞｼｯｸM-PRO" pitchFamily="50" charset="-128"/>
                <a:cs typeface="+mj-cs"/>
              </a:rPr>
              <a:t>強み（よいところ）は必ずある</a:t>
            </a:r>
            <a:endParaRPr kumimoji="1" lang="ja-JP" altLang="en-US" sz="4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5" name="正方形/長方形 4"/>
          <p:cNvSpPr/>
          <p:nvPr/>
        </p:nvSpPr>
        <p:spPr>
          <a:xfrm>
            <a:off x="1115616" y="2636912"/>
            <a:ext cx="76328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74850" indent="-1974850"/>
            <a:r>
              <a:rPr kumimoji="1" lang="ja-JP" altLang="en-US" sz="3600" dirty="0" smtClean="0">
                <a:solidFill>
                  <a:schemeClr val="tx1"/>
                </a:solidFill>
                <a:latin typeface="HG丸ｺﾞｼｯｸM-PRO" pitchFamily="50" charset="-128"/>
                <a:ea typeface="HG丸ｺﾞｼｯｸM-PRO" pitchFamily="50" charset="-128"/>
              </a:rPr>
              <a:t>　　　  ゲームを２時間もする。</a:t>
            </a:r>
            <a:endParaRPr kumimoji="1" lang="en-US" altLang="ja-JP" sz="3600" dirty="0" smtClean="0">
              <a:solidFill>
                <a:schemeClr val="tx1"/>
              </a:solidFill>
              <a:latin typeface="HG丸ｺﾞｼｯｸM-PRO" pitchFamily="50" charset="-128"/>
              <a:ea typeface="HG丸ｺﾞｼｯｸM-PRO" pitchFamily="50" charset="-128"/>
            </a:endParaRPr>
          </a:p>
          <a:p>
            <a:pPr marL="1974850" indent="-1974850"/>
            <a:endParaRPr lang="en-US" altLang="ja-JP" sz="3600" dirty="0" smtClean="0">
              <a:solidFill>
                <a:schemeClr val="tx1"/>
              </a:solidFill>
              <a:latin typeface="HG丸ｺﾞｼｯｸM-PRO" pitchFamily="50" charset="-128"/>
              <a:ea typeface="HG丸ｺﾞｼｯｸM-PRO" pitchFamily="50" charset="-128"/>
            </a:endParaRPr>
          </a:p>
          <a:p>
            <a:pPr marL="1974850" indent="-1974850"/>
            <a:r>
              <a:rPr kumimoji="1" lang="ja-JP" altLang="en-US" sz="3600" dirty="0" smtClean="0">
                <a:solidFill>
                  <a:schemeClr val="tx1"/>
                </a:solidFill>
                <a:latin typeface="HG丸ｺﾞｼｯｸM-PRO" pitchFamily="50" charset="-128"/>
                <a:ea typeface="HG丸ｺﾞｼｯｸM-PRO" pitchFamily="50" charset="-128"/>
              </a:rPr>
              <a:t>　</a:t>
            </a:r>
            <a:endParaRPr kumimoji="1" lang="en-US" altLang="ja-JP" sz="3600" dirty="0" smtClean="0">
              <a:solidFill>
                <a:schemeClr val="tx1"/>
              </a:solidFill>
              <a:latin typeface="HG丸ｺﾞｼｯｸM-PRO" pitchFamily="50" charset="-128"/>
              <a:ea typeface="HG丸ｺﾞｼｯｸM-PRO" pitchFamily="50" charset="-128"/>
            </a:endParaRPr>
          </a:p>
          <a:p>
            <a:pPr marL="808038"/>
            <a:r>
              <a:rPr kumimoji="1" lang="ja-JP" altLang="en-US" sz="3600" dirty="0" smtClean="0">
                <a:solidFill>
                  <a:schemeClr val="tx1"/>
                </a:solidFill>
                <a:latin typeface="HG丸ｺﾞｼｯｸM-PRO" pitchFamily="50" charset="-128"/>
                <a:ea typeface="HG丸ｺﾞｼｯｸM-PRO" pitchFamily="50" charset="-128"/>
              </a:rPr>
              <a:t>　　</a:t>
            </a:r>
            <a:endParaRPr kumimoji="1" lang="ja-JP" altLang="en-US" sz="3600" dirty="0">
              <a:solidFill>
                <a:schemeClr val="tx1"/>
              </a:solidFill>
              <a:latin typeface="HG丸ｺﾞｼｯｸM-PRO" pitchFamily="50" charset="-128"/>
              <a:ea typeface="HG丸ｺﾞｼｯｸM-PRO" pitchFamily="50" charset="-128"/>
            </a:endParaRPr>
          </a:p>
        </p:txBody>
      </p:sp>
      <p:sp>
        <p:nvSpPr>
          <p:cNvPr id="8" name="下矢印 7"/>
          <p:cNvSpPr/>
          <p:nvPr/>
        </p:nvSpPr>
        <p:spPr>
          <a:xfrm>
            <a:off x="4355976" y="3356992"/>
            <a:ext cx="792088" cy="1008112"/>
          </a:xfrm>
          <a:prstGeom prst="downArrow">
            <a:avLst>
              <a:gd name="adj1" fmla="val 55462"/>
              <a:gd name="adj2" fmla="val 35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187624" y="4293096"/>
            <a:ext cx="77768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itchFamily="50" charset="-128"/>
                <a:ea typeface="HG丸ｺﾞｼｯｸM-PRO" pitchFamily="50" charset="-128"/>
              </a:rPr>
              <a:t>２時間もするなんてすごい集中力だ。</a:t>
            </a:r>
            <a:endParaRPr kumimoji="1" lang="ja-JP" altLang="en-US" sz="3600" dirty="0"/>
          </a:p>
        </p:txBody>
      </p:sp>
      <p:sp>
        <p:nvSpPr>
          <p:cNvPr id="9" name="角丸四角形 8"/>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コーチング３</a:t>
            </a:r>
            <a:endParaRPr kumimoji="1" lang="ja-JP" altLang="en-US" sz="4000" dirty="0">
              <a:latin typeface="HG丸ｺﾞｼｯｸM-PRO" pitchFamily="50" charset="-128"/>
              <a:ea typeface="HG丸ｺﾞｼｯｸM-PRO" pitchFamily="50" charset="-128"/>
            </a:endParaRPr>
          </a:p>
        </p:txBody>
      </p:sp>
      <p:cxnSp>
        <p:nvCxnSpPr>
          <p:cNvPr id="10" name="直線コネクタ 9"/>
          <p:cNvCxnSpPr/>
          <p:nvPr/>
        </p:nvCxnSpPr>
        <p:spPr>
          <a:xfrm>
            <a:off x="4788024" y="3212976"/>
            <a:ext cx="129614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59632" y="4941168"/>
            <a:ext cx="129614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80528" y="2636912"/>
            <a:ext cx="1440160"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リソースの発掘</a:t>
            </a:r>
            <a:endParaRPr kumimoji="1" lang="ja-JP" altLang="en-US" sz="5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4" name="タイトル 1"/>
          <p:cNvSpPr txBox="1">
            <a:spLocks/>
          </p:cNvSpPr>
          <p:nvPr/>
        </p:nvSpPr>
        <p:spPr>
          <a:xfrm>
            <a:off x="247328" y="2492896"/>
            <a:ext cx="8645152" cy="1008112"/>
          </a:xfrm>
          <a:prstGeom prst="rect">
            <a:avLst/>
          </a:prstGeom>
          <a:solidFill>
            <a:schemeClr val="tx2">
              <a:lumMod val="20000"/>
              <a:lumOff val="80000"/>
            </a:schemeClr>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a:t>
            </a:r>
            <a:r>
              <a:rPr kumimoji="1" lang="ja-JP" altLang="en-US" sz="4000" b="0" i="0" u="none" strike="noStrike" kern="1200" cap="none" spc="0" normalizeH="0" noProof="0" dirty="0" smtClean="0">
                <a:ln>
                  <a:noFill/>
                </a:ln>
                <a:solidFill>
                  <a:schemeClr val="tx1"/>
                </a:solidFill>
                <a:effectLst/>
                <a:uLnTx/>
                <a:uFillTx/>
                <a:latin typeface="HG丸ｺﾞｼｯｸM-PRO" pitchFamily="50" charset="-128"/>
                <a:ea typeface="HG丸ｺﾞｼｯｸM-PRO" pitchFamily="50" charset="-128"/>
                <a:cs typeface="+mj-cs"/>
              </a:rPr>
              <a:t> </a:t>
            </a:r>
            <a:r>
              <a:rPr kumimoji="1" lang="ja-JP" altLang="en-US" sz="4000" b="0"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成功体験に目を向ける。</a:t>
            </a:r>
            <a:endParaRPr kumimoji="1" lang="ja-JP" altLang="en-US" sz="40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5" name="正方形/長方形 4"/>
          <p:cNvSpPr/>
          <p:nvPr/>
        </p:nvSpPr>
        <p:spPr>
          <a:xfrm>
            <a:off x="971600" y="4005064"/>
            <a:ext cx="7756176"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latin typeface="HG丸ｺﾞｼｯｸM-PRO" pitchFamily="50" charset="-128"/>
                <a:ea typeface="HG丸ｺﾞｼｯｸM-PRO" pitchFamily="50" charset="-128"/>
              </a:rPr>
              <a:t>前にしたときよりも</a:t>
            </a:r>
            <a:r>
              <a:rPr lang="en-US" altLang="ja-JP" sz="3600" dirty="0" smtClean="0">
                <a:solidFill>
                  <a:schemeClr val="tx1"/>
                </a:solidFill>
                <a:latin typeface="HG丸ｺﾞｼｯｸM-PRO" pitchFamily="50" charset="-128"/>
                <a:ea typeface="HG丸ｺﾞｼｯｸM-PRO" pitchFamily="50" charset="-128"/>
              </a:rPr>
              <a:t>……</a:t>
            </a:r>
            <a:r>
              <a:rPr lang="ja-JP" altLang="en-US" sz="3600" dirty="0" smtClean="0">
                <a:solidFill>
                  <a:schemeClr val="tx1"/>
                </a:solidFill>
                <a:latin typeface="HG丸ｺﾞｼｯｸM-PRO" pitchFamily="50" charset="-128"/>
                <a:ea typeface="HG丸ｺﾞｼｯｸM-PRO" pitchFamily="50" charset="-128"/>
              </a:rPr>
              <a:t>になりましたね。</a:t>
            </a:r>
            <a:r>
              <a:rPr kumimoji="1" lang="ja-JP" altLang="en-US" sz="3600" dirty="0" smtClean="0">
                <a:solidFill>
                  <a:schemeClr val="tx1"/>
                </a:solidFill>
                <a:latin typeface="HG丸ｺﾞｼｯｸM-PRO" pitchFamily="50" charset="-128"/>
                <a:ea typeface="HG丸ｺﾞｼｯｸM-PRO" pitchFamily="50" charset="-128"/>
              </a:rPr>
              <a:t>　　　</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角丸四角形 5"/>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コーチング３</a:t>
            </a:r>
            <a:endParaRPr kumimoji="1" lang="ja-JP" altLang="en-US" sz="4000" dirty="0">
              <a:latin typeface="HG丸ｺﾞｼｯｸM-PRO" pitchFamily="50" charset="-128"/>
              <a:ea typeface="HG丸ｺﾞｼｯｸM-PRO" pitchFamily="50" charset="-128"/>
            </a:endParaRPr>
          </a:p>
        </p:txBody>
      </p:sp>
      <p:sp>
        <p:nvSpPr>
          <p:cNvPr id="7" name="タイトル 1"/>
          <p:cNvSpPr txBox="1">
            <a:spLocks/>
          </p:cNvSpPr>
          <p:nvPr/>
        </p:nvSpPr>
        <p:spPr>
          <a:xfrm>
            <a:off x="467544" y="5373216"/>
            <a:ext cx="8229600" cy="1080120"/>
          </a:xfrm>
          <a:prstGeom prst="rect">
            <a:avLst/>
          </a:prstGeom>
          <a:solidFill>
            <a:srgbClr val="FFFF00"/>
          </a:solidFill>
          <a:ln w="25400">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j-cs"/>
              </a:rPr>
              <a:t>自分のよさに気付かせる</a:t>
            </a:r>
            <a:endParaRPr kumimoji="1" lang="ja-JP" altLang="en-US" sz="4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8" name="正方形/長方形 7"/>
          <p:cNvSpPr/>
          <p:nvPr/>
        </p:nvSpPr>
        <p:spPr>
          <a:xfrm>
            <a:off x="-180528" y="4005064"/>
            <a:ext cx="1440160" cy="584775"/>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（例）</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395536"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pic>
        <p:nvPicPr>
          <p:cNvPr id="7" name="図 6" descr="job_sense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88640"/>
            <a:ext cx="936104" cy="1429166"/>
          </a:xfrm>
          <a:prstGeom prst="rect">
            <a:avLst/>
          </a:prstGeom>
        </p:spPr>
      </p:pic>
      <p:sp>
        <p:nvSpPr>
          <p:cNvPr id="8" name="角丸四角形 7"/>
          <p:cNvSpPr/>
          <p:nvPr/>
        </p:nvSpPr>
        <p:spPr>
          <a:xfrm>
            <a:off x="827584" y="1649470"/>
            <a:ext cx="7488832" cy="1271692"/>
          </a:xfrm>
          <a:prstGeom prst="roundRect">
            <a:avLst>
              <a:gd name="adj" fmla="val 12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6938" indent="-803275" algn="ctr">
              <a:lnSpc>
                <a:spcPct val="150000"/>
              </a:lnSpc>
            </a:pPr>
            <a:r>
              <a:rPr lang="ja-JP" altLang="en-US" sz="4000" dirty="0" smtClean="0">
                <a:solidFill>
                  <a:schemeClr val="bg1"/>
                </a:solidFill>
                <a:latin typeface="HG丸ｺﾞｼｯｸM-PRO" pitchFamily="50" charset="-128"/>
                <a:ea typeface="HG丸ｺﾞｼｯｸM-PRO" pitchFamily="50" charset="-128"/>
              </a:rPr>
              <a:t>焦らずじっくりと待つこと</a:t>
            </a:r>
            <a:endParaRPr lang="ja-JP" altLang="en-US" sz="4000" dirty="0"/>
          </a:p>
        </p:txBody>
      </p:sp>
      <p:sp>
        <p:nvSpPr>
          <p:cNvPr id="9" name="下矢印 8"/>
          <p:cNvSpPr/>
          <p:nvPr/>
        </p:nvSpPr>
        <p:spPr>
          <a:xfrm>
            <a:off x="3923928" y="2892508"/>
            <a:ext cx="1080120" cy="533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923928" y="4602100"/>
            <a:ext cx="1080120" cy="616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83568" y="5445224"/>
            <a:ext cx="8064896"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solidFill>
                  <a:schemeClr val="tx1"/>
                </a:solidFill>
                <a:latin typeface="HG丸ｺﾞｼｯｸM-PRO" pitchFamily="50" charset="-128"/>
                <a:ea typeface="HG丸ｺﾞｼｯｸM-PRO" pitchFamily="50" charset="-128"/>
              </a:rPr>
              <a:t>相談者の考えが引き出される</a:t>
            </a:r>
            <a:endParaRPr kumimoji="1" lang="ja-JP" altLang="en-US" sz="4400" b="1" dirty="0">
              <a:solidFill>
                <a:schemeClr val="tx1"/>
              </a:solidFill>
              <a:latin typeface="HG丸ｺﾞｼｯｸM-PRO" pitchFamily="50" charset="-128"/>
              <a:ea typeface="HG丸ｺﾞｼｯｸM-PRO" pitchFamily="50" charset="-128"/>
            </a:endParaRPr>
          </a:p>
        </p:txBody>
      </p:sp>
      <p:sp>
        <p:nvSpPr>
          <p:cNvPr id="17" name="正方形/長方形 16"/>
          <p:cNvSpPr/>
          <p:nvPr/>
        </p:nvSpPr>
        <p:spPr>
          <a:xfrm>
            <a:off x="574440" y="3673816"/>
            <a:ext cx="8064896"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solidFill>
                  <a:schemeClr val="tx1"/>
                </a:solidFill>
                <a:latin typeface="HG丸ｺﾞｼｯｸM-PRO" pitchFamily="50" charset="-128"/>
                <a:ea typeface="HG丸ｺﾞｼｯｸM-PRO" pitchFamily="50" charset="-128"/>
              </a:rPr>
              <a:t>確かな信頼関係作りへ</a:t>
            </a:r>
            <a:endParaRPr kumimoji="1" lang="ja-JP" altLang="en-US" sz="4400" b="1" dirty="0">
              <a:solidFill>
                <a:schemeClr val="tx1"/>
              </a:solidFill>
              <a:latin typeface="HG丸ｺﾞｼｯｸM-PRO" pitchFamily="50" charset="-128"/>
              <a:ea typeface="HG丸ｺﾞｼｯｸM-PRO" pitchFamily="50" charset="-128"/>
            </a:endParaRPr>
          </a:p>
        </p:txBody>
      </p:sp>
      <p:sp>
        <p:nvSpPr>
          <p:cNvPr id="13" name="額縁 12">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pic>
        <p:nvPicPr>
          <p:cNvPr id="2" name="図 1"/>
          <p:cNvPicPr>
            <a:picLocks noChangeAspect="1"/>
          </p:cNvPicPr>
          <p:nvPr/>
        </p:nvPicPr>
        <p:blipFill>
          <a:blip r:embed="rId5"/>
          <a:stretch>
            <a:fillRect/>
          </a:stretch>
        </p:blipFill>
        <p:spPr>
          <a:xfrm>
            <a:off x="2059080" y="188640"/>
            <a:ext cx="5169856" cy="1176630"/>
          </a:xfrm>
          <a:prstGeom prst="rect">
            <a:avLst/>
          </a:prstGeom>
        </p:spPr>
      </p:pic>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lide(fromTop)">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988840"/>
            <a:ext cx="8229600" cy="2448272"/>
          </a:xfrm>
          <a:prstGeom prst="rect">
            <a:avLst/>
          </a:prstGeom>
          <a:solidFill>
            <a:schemeClr val="tx2">
              <a:lumMod val="75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162050" indent="-1076325" algn="l">
              <a:tabLst>
                <a:tab pos="1162050" algn="l"/>
              </a:tabLst>
            </a:pPr>
            <a:r>
              <a:rPr lang="en-US" altLang="ja-JP" sz="7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7000" dirty="0" smtClean="0">
                <a:solidFill>
                  <a:schemeClr val="bg1"/>
                </a:solidFill>
                <a:latin typeface="HG丸ｺﾞｼｯｸM-PRO" panose="020F0600000000000000" pitchFamily="50" charset="-128"/>
                <a:ea typeface="HG丸ｺﾞｼｯｸM-PRO" panose="020F0600000000000000" pitchFamily="50" charset="-128"/>
              </a:rPr>
              <a:t>８  相談で、起こしやすい失敗にはどのようなものがありますか？</a:t>
            </a:r>
            <a:endParaRPr lang="ja-JP" altLang="en-US" sz="7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1311476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539552" y="980728"/>
            <a:ext cx="6552728" cy="3816424"/>
          </a:xfrm>
          <a:prstGeom prst="wedgeRoundRectCallout">
            <a:avLst>
              <a:gd name="adj1" fmla="val 57703"/>
              <a:gd name="adj2" fmla="val 2384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444500"/>
            <a:r>
              <a:rPr lang="ja-JP" altLang="ja-JP" sz="4000" dirty="0" smtClean="0">
                <a:solidFill>
                  <a:schemeClr val="tx1"/>
                </a:solidFill>
                <a:latin typeface="HG丸ｺﾞｼｯｸM-PRO" pitchFamily="50" charset="-128"/>
                <a:ea typeface="HG丸ｺﾞｼｯｸM-PRO" pitchFamily="50" charset="-128"/>
              </a:rPr>
              <a:t>相談の</a:t>
            </a:r>
            <a:r>
              <a:rPr lang="ja-JP" altLang="en-US" sz="4000" dirty="0" smtClean="0">
                <a:solidFill>
                  <a:schemeClr val="tx1"/>
                </a:solidFill>
                <a:latin typeface="HG丸ｺﾞｼｯｸM-PRO" pitchFamily="50" charset="-128"/>
                <a:ea typeface="HG丸ｺﾞｼｯｸM-PRO" pitchFamily="50" charset="-128"/>
              </a:rPr>
              <a:t>とき</a:t>
            </a:r>
            <a:r>
              <a:rPr lang="ja-JP" altLang="ja-JP" sz="4000" dirty="0" smtClean="0">
                <a:solidFill>
                  <a:schemeClr val="tx1"/>
                </a:solidFill>
                <a:latin typeface="HG丸ｺﾞｼｯｸM-PRO" pitchFamily="50" charset="-128"/>
                <a:ea typeface="HG丸ｺﾞｼｯｸM-PRO" pitchFamily="50" charset="-128"/>
              </a:rPr>
              <a:t>に</a:t>
            </a:r>
            <a:r>
              <a:rPr lang="ja-JP" altLang="en-US" sz="4000" dirty="0" smtClean="0">
                <a:solidFill>
                  <a:schemeClr val="tx1"/>
                </a:solidFill>
                <a:latin typeface="HG丸ｺﾞｼｯｸM-PRO" pitchFamily="50" charset="-128"/>
                <a:ea typeface="HG丸ｺﾞｼｯｸM-PRO" pitchFamily="50" charset="-128"/>
              </a:rPr>
              <a:t>、次</a:t>
            </a:r>
            <a:r>
              <a:rPr lang="ja-JP" altLang="ja-JP" sz="4000" dirty="0" smtClean="0">
                <a:solidFill>
                  <a:schemeClr val="tx1"/>
                </a:solidFill>
                <a:latin typeface="HG丸ｺﾞｼｯｸM-PRO" pitchFamily="50" charset="-128"/>
                <a:ea typeface="HG丸ｺﾞｼｯｸM-PRO" pitchFamily="50" charset="-128"/>
              </a:rPr>
              <a:t>のような失敗</a:t>
            </a:r>
            <a:r>
              <a:rPr lang="ja-JP" altLang="en-US" sz="4000" dirty="0" smtClean="0">
                <a:solidFill>
                  <a:schemeClr val="tx1"/>
                </a:solidFill>
                <a:latin typeface="HG丸ｺﾞｼｯｸM-PRO" pitchFamily="50" charset="-128"/>
                <a:ea typeface="HG丸ｺﾞｼｯｸM-PRO" pitchFamily="50" charset="-128"/>
              </a:rPr>
              <a:t>を</a:t>
            </a:r>
            <a:r>
              <a:rPr lang="ja-JP" altLang="ja-JP" sz="4000" dirty="0" smtClean="0">
                <a:solidFill>
                  <a:schemeClr val="tx1"/>
                </a:solidFill>
                <a:latin typeface="HG丸ｺﾞｼｯｸM-PRO" pitchFamily="50" charset="-128"/>
                <a:ea typeface="HG丸ｺﾞｼｯｸM-PRO" pitchFamily="50" charset="-128"/>
              </a:rPr>
              <a:t>起こ</a:t>
            </a:r>
            <a:r>
              <a:rPr lang="ja-JP" altLang="en-US" sz="4000" dirty="0" smtClean="0">
                <a:solidFill>
                  <a:schemeClr val="tx1"/>
                </a:solidFill>
                <a:latin typeface="HG丸ｺﾞｼｯｸM-PRO" pitchFamily="50" charset="-128"/>
                <a:ea typeface="HG丸ｺﾞｼｯｸM-PRO" pitchFamily="50" charset="-128"/>
              </a:rPr>
              <a:t>し</a:t>
            </a:r>
            <a:r>
              <a:rPr lang="ja-JP" altLang="ja-JP" sz="4000" dirty="0" smtClean="0">
                <a:solidFill>
                  <a:schemeClr val="tx1"/>
                </a:solidFill>
                <a:latin typeface="HG丸ｺﾞｼｯｸM-PRO" pitchFamily="50" charset="-128"/>
                <a:ea typeface="HG丸ｺﾞｼｯｸM-PRO" pitchFamily="50" charset="-128"/>
              </a:rPr>
              <a:t>やすいので、</a:t>
            </a:r>
            <a:r>
              <a:rPr lang="ja-JP" altLang="en-US" sz="4000" dirty="0" smtClean="0">
                <a:solidFill>
                  <a:schemeClr val="tx1"/>
                </a:solidFill>
                <a:latin typeface="HG丸ｺﾞｼｯｸM-PRO" pitchFamily="50" charset="-128"/>
                <a:ea typeface="HG丸ｺﾞｼｯｸM-PRO" pitchFamily="50" charset="-128"/>
              </a:rPr>
              <a:t>注意する必要があります。</a:t>
            </a:r>
            <a:endParaRPr kumimoji="1" lang="ja-JP" altLang="en-US" sz="4000" dirty="0">
              <a:solidFill>
                <a:schemeClr val="tx1"/>
              </a:solidFill>
              <a:latin typeface="HG丸ｺﾞｼｯｸM-PRO" pitchFamily="50" charset="-128"/>
              <a:ea typeface="HG丸ｺﾞｼｯｸM-PRO" pitchFamily="50" charset="-128"/>
            </a:endParaRPr>
          </a:p>
        </p:txBody>
      </p:sp>
      <p:pic>
        <p:nvPicPr>
          <p:cNvPr id="24578" name="Picture 2" descr="先生のイラスト（女性）">
            <a:hlinkClick r:id="rId3"/>
          </p:cNvPr>
          <p:cNvPicPr>
            <a:picLocks noChangeAspect="1" noChangeArrowheads="1"/>
          </p:cNvPicPr>
          <p:nvPr/>
        </p:nvPicPr>
        <p:blipFill>
          <a:blip r:embed="rId4" cstate="print"/>
          <a:srcRect/>
          <a:stretch>
            <a:fillRect/>
          </a:stretch>
        </p:blipFill>
        <p:spPr bwMode="auto">
          <a:xfrm>
            <a:off x="6326435" y="2571750"/>
            <a:ext cx="3286125" cy="42862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36274" y="548680"/>
            <a:ext cx="7848872" cy="1584176"/>
          </a:xfrm>
          <a:solidFill>
            <a:schemeClr val="tx2">
              <a:lumMod val="20000"/>
              <a:lumOff val="80000"/>
            </a:schemeClr>
          </a:solidFill>
        </p:spPr>
        <p:txBody>
          <a:bodyPr>
            <a:noAutofit/>
          </a:bodyPr>
          <a:lstStyle/>
          <a:p>
            <a:pPr marL="803275" indent="-803275" algn="l"/>
            <a:r>
              <a:rPr lang="en-US" altLang="ja-JP" dirty="0" smtClean="0">
                <a:latin typeface="HG丸ｺﾞｼｯｸM-PRO" pitchFamily="50" charset="-128"/>
                <a:ea typeface="HG丸ｺﾞｼｯｸM-PRO" pitchFamily="50" charset="-128"/>
              </a:rPr>
              <a:t>1 </a:t>
            </a:r>
            <a:r>
              <a:rPr lang="ja-JP" altLang="en-US" dirty="0" smtClean="0">
                <a:latin typeface="HG丸ｺﾞｼｯｸM-PRO" pitchFamily="50" charset="-128"/>
                <a:ea typeface="HG丸ｺﾞｼｯｸM-PRO" pitchFamily="50" charset="-128"/>
              </a:rPr>
              <a:t> </a:t>
            </a:r>
            <a:r>
              <a:rPr lang="ja-JP" altLang="ja-JP" dirty="0" smtClean="0">
                <a:latin typeface="HG丸ｺﾞｼｯｸM-PRO" pitchFamily="50" charset="-128"/>
                <a:ea typeface="HG丸ｺﾞｼｯｸM-PRO" pitchFamily="50" charset="-128"/>
              </a:rPr>
              <a:t>話を最後まで聞かず、意見を言ってしまう</a:t>
            </a:r>
            <a:endParaRPr kumimoji="1" lang="ja-JP" altLang="en-US" dirty="0">
              <a:latin typeface="HG丸ｺﾞｼｯｸM-PRO" pitchFamily="50" charset="-128"/>
              <a:ea typeface="HG丸ｺﾞｼｯｸM-PRO" pitchFamily="50" charset="-128"/>
            </a:endParaRPr>
          </a:p>
        </p:txBody>
      </p:sp>
      <p:sp>
        <p:nvSpPr>
          <p:cNvPr id="6" name="正方形/長方形 5"/>
          <p:cNvSpPr/>
          <p:nvPr/>
        </p:nvSpPr>
        <p:spPr>
          <a:xfrm>
            <a:off x="3635896" y="2996952"/>
            <a:ext cx="115212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699792" y="3429000"/>
            <a:ext cx="108012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2"/>
          <p:cNvGrpSpPr/>
          <p:nvPr/>
        </p:nvGrpSpPr>
        <p:grpSpPr>
          <a:xfrm>
            <a:off x="323528" y="2780928"/>
            <a:ext cx="2880320" cy="1584176"/>
            <a:chOff x="539552" y="3140968"/>
            <a:chExt cx="2736304" cy="936104"/>
          </a:xfrm>
        </p:grpSpPr>
        <p:sp>
          <p:nvSpPr>
            <p:cNvPr id="10" name="円形吹き出し 9"/>
            <p:cNvSpPr/>
            <p:nvPr/>
          </p:nvSpPr>
          <p:spPr>
            <a:xfrm>
              <a:off x="539552" y="3140968"/>
              <a:ext cx="2736304" cy="936104"/>
            </a:xfrm>
            <a:prstGeom prst="wedgeEllipseCallout">
              <a:avLst>
                <a:gd name="adj1" fmla="val 49647"/>
                <a:gd name="adj2" fmla="val 37540"/>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HG丸ｺﾞｼｯｸM-PRO" pitchFamily="50" charset="-128"/>
                <a:ea typeface="HG丸ｺﾞｼｯｸM-PRO" pitchFamily="50" charset="-128"/>
              </a:endParaRPr>
            </a:p>
          </p:txBody>
        </p:sp>
        <p:sp>
          <p:nvSpPr>
            <p:cNvPr id="12" name="正方形/長方形 11"/>
            <p:cNvSpPr/>
            <p:nvPr/>
          </p:nvSpPr>
          <p:spPr>
            <a:xfrm>
              <a:off x="755576" y="3284984"/>
              <a:ext cx="23762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創英角ﾎﾟｯﾌﾟ体" pitchFamily="50" charset="-128"/>
                  <a:ea typeface="HGP創英角ﾎﾟｯﾌﾟ体" pitchFamily="50" charset="-128"/>
                </a:rPr>
                <a:t>あ、それはね</a:t>
              </a:r>
              <a:r>
                <a:rPr kumimoji="1" lang="en-US" altLang="ja-JP" sz="2800" dirty="0" smtClean="0">
                  <a:solidFill>
                    <a:schemeClr val="tx1"/>
                  </a:solidFill>
                  <a:latin typeface="HGP創英角ﾎﾟｯﾌﾟ体" pitchFamily="50" charset="-128"/>
                  <a:ea typeface="HGP創英角ﾎﾟｯﾌﾟ体" pitchFamily="50" charset="-128"/>
                </a:rPr>
                <a:t>…</a:t>
              </a:r>
              <a:endParaRPr kumimoji="1" lang="ja-JP" altLang="en-US" sz="2800" dirty="0">
                <a:solidFill>
                  <a:schemeClr val="tx1"/>
                </a:solidFill>
                <a:latin typeface="HGP創英角ﾎﾟｯﾌﾟ体" pitchFamily="50" charset="-128"/>
                <a:ea typeface="HGP創英角ﾎﾟｯﾌﾟ体" pitchFamily="50" charset="-128"/>
              </a:endParaRPr>
            </a:p>
          </p:txBody>
        </p:sp>
      </p:grpSp>
      <p:grpSp>
        <p:nvGrpSpPr>
          <p:cNvPr id="4" name="グループ化 14"/>
          <p:cNvGrpSpPr/>
          <p:nvPr/>
        </p:nvGrpSpPr>
        <p:grpSpPr>
          <a:xfrm>
            <a:off x="6012160" y="2852936"/>
            <a:ext cx="2736304" cy="2016224"/>
            <a:chOff x="6012160" y="3068960"/>
            <a:chExt cx="1872208" cy="1080120"/>
          </a:xfrm>
        </p:grpSpPr>
        <p:sp>
          <p:nvSpPr>
            <p:cNvPr id="11" name="円形吹き出し 10"/>
            <p:cNvSpPr/>
            <p:nvPr/>
          </p:nvSpPr>
          <p:spPr>
            <a:xfrm>
              <a:off x="6012160" y="3068960"/>
              <a:ext cx="1872208" cy="1080120"/>
            </a:xfrm>
            <a:prstGeom prst="wedgeEllipseCallout">
              <a:avLst>
                <a:gd name="adj1" fmla="val -49931"/>
                <a:gd name="adj2" fmla="val 29740"/>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itchFamily="50" charset="-128"/>
                <a:ea typeface="HG丸ｺﾞｼｯｸM-PRO" pitchFamily="50" charset="-128"/>
              </a:endParaRPr>
            </a:p>
          </p:txBody>
        </p:sp>
        <p:sp>
          <p:nvSpPr>
            <p:cNvPr id="14" name="正方形/長方形 13"/>
            <p:cNvSpPr/>
            <p:nvPr/>
          </p:nvSpPr>
          <p:spPr>
            <a:xfrm>
              <a:off x="6084168" y="3212976"/>
              <a:ext cx="172819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HGP創英角ﾎﾟｯﾌﾟ体" pitchFamily="50" charset="-128"/>
                  <a:ea typeface="HGP創英角ﾎﾟｯﾌﾟ体" pitchFamily="50" charset="-128"/>
                </a:rPr>
                <a:t>先生、この前の遠足でのことですが</a:t>
              </a:r>
              <a:r>
                <a:rPr lang="en-US" altLang="ja-JP" sz="2800" dirty="0" smtClean="0">
                  <a:solidFill>
                    <a:schemeClr val="tx1"/>
                  </a:solidFill>
                  <a:latin typeface="HGP創英角ﾎﾟｯﾌﾟ体" pitchFamily="50" charset="-128"/>
                  <a:ea typeface="HGP創英角ﾎﾟｯﾌﾟ体" pitchFamily="50" charset="-128"/>
                </a:rPr>
                <a:t>､</a:t>
              </a:r>
              <a:endParaRPr lang="ja-JP" altLang="en-US" sz="2800" dirty="0">
                <a:solidFill>
                  <a:schemeClr val="tx1"/>
                </a:solidFill>
                <a:latin typeface="HGP創英角ﾎﾟｯﾌﾟ体" pitchFamily="50" charset="-128"/>
                <a:ea typeface="HGP創英角ﾎﾟｯﾌﾟ体" pitchFamily="50" charset="-128"/>
              </a:endParaRPr>
            </a:p>
          </p:txBody>
        </p:sp>
      </p:grpSp>
      <p:pic>
        <p:nvPicPr>
          <p:cNvPr id="13" name="図 12" descr="counselo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784" y="2780928"/>
            <a:ext cx="4032448" cy="3871151"/>
          </a:xfrm>
          <a:prstGeom prst="rect">
            <a:avLst/>
          </a:prstGeom>
        </p:spPr>
      </p:pic>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11560" y="4581128"/>
            <a:ext cx="8064896" cy="1143000"/>
          </a:xfrm>
          <a:solidFill>
            <a:srgbClr val="FFFF00"/>
          </a:solidFill>
          <a:ln w="25400">
            <a:solidFill>
              <a:srgbClr val="FF0000"/>
            </a:solidFill>
          </a:ln>
        </p:spPr>
        <p:txBody>
          <a:bodyPr>
            <a:noAutofit/>
          </a:bodyPr>
          <a:lstStyle/>
          <a:p>
            <a:r>
              <a:rPr kumimoji="1" lang="ja-JP" altLang="en-US" sz="4800" b="1" dirty="0" smtClean="0">
                <a:latin typeface="HG丸ｺﾞｼｯｸM-PRO" pitchFamily="50" charset="-128"/>
                <a:ea typeface="HG丸ｺﾞｼｯｸM-PRO" pitchFamily="50" charset="-128"/>
              </a:rPr>
              <a:t>相談者の考えを大切に</a:t>
            </a:r>
            <a:endParaRPr kumimoji="1" lang="ja-JP" altLang="en-US" sz="4800" b="1" dirty="0">
              <a:latin typeface="HG丸ｺﾞｼｯｸM-PRO" pitchFamily="50" charset="-128"/>
              <a:ea typeface="HG丸ｺﾞｼｯｸM-PRO" pitchFamily="50" charset="-128"/>
            </a:endParaRPr>
          </a:p>
        </p:txBody>
      </p:sp>
      <p:sp>
        <p:nvSpPr>
          <p:cNvPr id="5" name="角丸四角形 4"/>
          <p:cNvSpPr/>
          <p:nvPr/>
        </p:nvSpPr>
        <p:spPr>
          <a:xfrm>
            <a:off x="251520" y="548680"/>
            <a:ext cx="28803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6" name="正方形/長方形 5"/>
          <p:cNvSpPr/>
          <p:nvPr/>
        </p:nvSpPr>
        <p:spPr>
          <a:xfrm>
            <a:off x="251520" y="1700808"/>
            <a:ext cx="8640960" cy="1569660"/>
          </a:xfrm>
          <a:prstGeom prst="rect">
            <a:avLst/>
          </a:prstGeom>
          <a:solidFill>
            <a:schemeClr val="tx2">
              <a:lumMod val="20000"/>
              <a:lumOff val="80000"/>
            </a:schemeClr>
          </a:solidFill>
        </p:spPr>
        <p:txBody>
          <a:bodyPr wrap="square">
            <a:spAutoFit/>
          </a:bodyPr>
          <a:lstStyle/>
          <a:p>
            <a:pPr marL="989013" indent="-803275"/>
            <a:r>
              <a:rPr lang="ja-JP" altLang="en-US" sz="4800" b="1" dirty="0" smtClean="0">
                <a:latin typeface="HG丸ｺﾞｼｯｸM-PRO" pitchFamily="50" charset="-128"/>
                <a:ea typeface="HG丸ｺﾞｼｯｸM-PRO" pitchFamily="50" charset="-128"/>
              </a:rPr>
              <a:t>○ 話は最後まで聞き、結論を急がない。</a:t>
            </a:r>
            <a:endParaRPr lang="ja-JP" altLang="en-US" sz="4800" b="1" dirty="0"/>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988840"/>
            <a:ext cx="8208912" cy="1938992"/>
          </a:xfrm>
          <a:prstGeom prst="rect">
            <a:avLst/>
          </a:prstGeom>
          <a:solidFill>
            <a:schemeClr val="tx2">
              <a:lumMod val="20000"/>
              <a:lumOff val="80000"/>
            </a:schemeClr>
          </a:solidFill>
        </p:spPr>
        <p:txBody>
          <a:bodyPr wrap="square" rtlCol="0">
            <a:spAutoFit/>
          </a:bodyPr>
          <a:lstStyle/>
          <a:p>
            <a:pPr marL="630238" indent="-630238">
              <a:spcBef>
                <a:spcPts val="600"/>
              </a:spcBef>
            </a:pPr>
            <a:r>
              <a:rPr lang="ja-JP" altLang="en-US" sz="4000" dirty="0" smtClean="0">
                <a:latin typeface="HG丸ｺﾞｼｯｸM-PRO" pitchFamily="50" charset="-128"/>
                <a:ea typeface="HG丸ｺﾞｼｯｸM-PRO" pitchFamily="50" charset="-128"/>
              </a:rPr>
              <a:t>○ 保護者</a:t>
            </a:r>
            <a:r>
              <a:rPr lang="ja-JP" altLang="en-US" sz="4000" u="sng" dirty="0" smtClean="0">
                <a:latin typeface="HG丸ｺﾞｼｯｸM-PRO" pitchFamily="50" charset="-128"/>
                <a:ea typeface="HG丸ｺﾞｼｯｸM-PRO" pitchFamily="50" charset="-128"/>
              </a:rPr>
              <a:t>の様子の変化や心の危機のサイン</a:t>
            </a:r>
            <a:r>
              <a:rPr lang="ja-JP" altLang="en-US" sz="4000" dirty="0" smtClean="0">
                <a:latin typeface="HG丸ｺﾞｼｯｸM-PRO" pitchFamily="50" charset="-128"/>
                <a:ea typeface="HG丸ｺﾞｼｯｸM-PRO" pitchFamily="50" charset="-128"/>
              </a:rPr>
              <a:t>を感じたときに臨機応変に行う</a:t>
            </a:r>
            <a:endParaRPr kumimoji="1" lang="en-US" altLang="ja-JP" sz="3600" dirty="0" smtClean="0">
              <a:latin typeface="HG丸ｺﾞｼｯｸM-PRO" pitchFamily="50" charset="-128"/>
              <a:ea typeface="HG丸ｺﾞｼｯｸM-PRO" pitchFamily="50" charset="-128"/>
            </a:endParaRPr>
          </a:p>
        </p:txBody>
      </p:sp>
      <p:sp>
        <p:nvSpPr>
          <p:cNvPr id="3" name="正方形/長方形 2"/>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ja-JP" sz="5400" dirty="0" smtClean="0">
                <a:solidFill>
                  <a:schemeClr val="tx1"/>
                </a:solidFill>
                <a:latin typeface="HG丸ｺﾞｼｯｸM-PRO" pitchFamily="50" charset="-128"/>
                <a:ea typeface="HG丸ｺﾞｼｯｸM-PRO" pitchFamily="50" charset="-128"/>
              </a:rPr>
              <a:t>チャンス相談</a:t>
            </a:r>
          </a:p>
        </p:txBody>
      </p:sp>
      <p:sp>
        <p:nvSpPr>
          <p:cNvPr id="5" name="テキスト ボックス 4"/>
          <p:cNvSpPr txBox="1"/>
          <p:nvPr/>
        </p:nvSpPr>
        <p:spPr>
          <a:xfrm>
            <a:off x="539552" y="4005064"/>
            <a:ext cx="8064896" cy="2708434"/>
          </a:xfrm>
          <a:prstGeom prst="rect">
            <a:avLst/>
          </a:prstGeom>
          <a:noFill/>
        </p:spPr>
        <p:txBody>
          <a:bodyPr wrap="square" rtlCol="0">
            <a:spAutoFit/>
          </a:bodyPr>
          <a:lstStyle/>
          <a:p>
            <a:pPr marL="2422525" indent="-2422525">
              <a:spcBef>
                <a:spcPts val="600"/>
              </a:spcBef>
            </a:pPr>
            <a:r>
              <a:rPr kumimoji="1" lang="ja-JP" altLang="en-US" sz="3200" dirty="0" smtClean="0">
                <a:latin typeface="HG丸ｺﾞｼｯｸM-PRO" pitchFamily="50" charset="-128"/>
                <a:ea typeface="HG丸ｺﾞｼｯｸM-PRO" pitchFamily="50" charset="-128"/>
              </a:rPr>
              <a:t>サインの例：お迎えによく遅れてくるようになった</a:t>
            </a:r>
            <a:endParaRPr lang="en-US" altLang="ja-JP" sz="3200" dirty="0" smtClean="0">
              <a:latin typeface="HG丸ｺﾞｼｯｸM-PRO" pitchFamily="50" charset="-128"/>
              <a:ea typeface="HG丸ｺﾞｼｯｸM-PRO" pitchFamily="50" charset="-128"/>
            </a:endParaRPr>
          </a:p>
          <a:p>
            <a:pPr marL="2422525">
              <a:spcBef>
                <a:spcPts val="600"/>
              </a:spcBef>
            </a:pPr>
            <a:r>
              <a:rPr lang="ja-JP" altLang="en-US" sz="3200" dirty="0" smtClean="0">
                <a:latin typeface="HG丸ｺﾞｼｯｸM-PRO" pitchFamily="50" charset="-128"/>
                <a:ea typeface="HG丸ｺﾞｼｯｸM-PRO" pitchFamily="50" charset="-128"/>
              </a:rPr>
              <a:t>子どものスモックや上靴が汚れたままである</a:t>
            </a:r>
            <a:endParaRPr kumimoji="1" lang="en-US" altLang="ja-JP" sz="3200" dirty="0" smtClean="0">
              <a:latin typeface="HG丸ｺﾞｼｯｸM-PRO" pitchFamily="50" charset="-128"/>
              <a:ea typeface="HG丸ｺﾞｼｯｸM-PRO" pitchFamily="50" charset="-128"/>
            </a:endParaRPr>
          </a:p>
          <a:p>
            <a:pPr marL="2422525">
              <a:spcBef>
                <a:spcPts val="600"/>
              </a:spcBef>
            </a:pPr>
            <a:r>
              <a:rPr kumimoji="1" lang="ja-JP" altLang="en-US" sz="3200" dirty="0" smtClean="0">
                <a:latin typeface="HG丸ｺﾞｼｯｸM-PRO" pitchFamily="50" charset="-128"/>
                <a:ea typeface="HG丸ｺﾞｼｯｸM-PRO" pitchFamily="50" charset="-128"/>
              </a:rPr>
              <a:t>孤立している　など</a:t>
            </a:r>
            <a:endParaRPr kumimoji="1" lang="en-US" altLang="ja-JP" sz="3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46497" y="548680"/>
            <a:ext cx="7848872" cy="1584176"/>
          </a:xfrm>
          <a:solidFill>
            <a:schemeClr val="tx2">
              <a:lumMod val="20000"/>
              <a:lumOff val="80000"/>
            </a:schemeClr>
          </a:solidFill>
        </p:spPr>
        <p:txBody>
          <a:bodyPr>
            <a:noAutofit/>
          </a:bodyPr>
          <a:lstStyle/>
          <a:p>
            <a:pPr marL="541338" indent="-541338" algn="l"/>
            <a:r>
              <a:rPr lang="en-US" altLang="ja-JP" b="1" dirty="0" smtClean="0">
                <a:latin typeface="HG丸ｺﾞｼｯｸM-PRO" pitchFamily="50" charset="-128"/>
                <a:ea typeface="HG丸ｺﾞｼｯｸM-PRO" pitchFamily="50" charset="-128"/>
              </a:rPr>
              <a:t>2</a:t>
            </a:r>
            <a:r>
              <a:rPr lang="ja-JP" altLang="en-US" b="1" dirty="0" smtClean="0">
                <a:latin typeface="HG丸ｺﾞｼｯｸM-PRO" pitchFamily="50" charset="-128"/>
                <a:ea typeface="HG丸ｺﾞｼｯｸM-PRO" pitchFamily="50" charset="-128"/>
              </a:rPr>
              <a:t> </a:t>
            </a:r>
            <a:r>
              <a:rPr lang="ja-JP" altLang="ja-JP" b="1" dirty="0" smtClean="0">
                <a:latin typeface="HG丸ｺﾞｼｯｸM-PRO" pitchFamily="50" charset="-128"/>
                <a:ea typeface="HG丸ｺﾞｼｯｸM-PRO" pitchFamily="50" charset="-128"/>
              </a:rPr>
              <a:t>過度な説教や指導をしてしまう</a:t>
            </a:r>
            <a:endParaRPr kumimoji="1" lang="ja-JP" altLang="en-US" b="1" dirty="0">
              <a:latin typeface="HG丸ｺﾞｼｯｸM-PRO" pitchFamily="50" charset="-128"/>
              <a:ea typeface="HG丸ｺﾞｼｯｸM-PRO" pitchFamily="50" charset="-128"/>
            </a:endParaRPr>
          </a:p>
        </p:txBody>
      </p:sp>
      <p:sp>
        <p:nvSpPr>
          <p:cNvPr id="7" name="角丸四角形吹き出し 6"/>
          <p:cNvSpPr/>
          <p:nvPr/>
        </p:nvSpPr>
        <p:spPr>
          <a:xfrm>
            <a:off x="323528" y="2996952"/>
            <a:ext cx="2952328" cy="1728192"/>
          </a:xfrm>
          <a:prstGeom prst="wedgeRoundRectCallout">
            <a:avLst>
              <a:gd name="adj1" fmla="val 58646"/>
              <a:gd name="adj2" fmla="val 40824"/>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kumimoji="1" lang="ja-JP" altLang="en-US" sz="3600" dirty="0" smtClean="0">
                <a:solidFill>
                  <a:schemeClr val="tx1"/>
                </a:solidFill>
                <a:latin typeface="HGP創英角ﾎﾟｯﾌﾟ体" pitchFamily="50" charset="-128"/>
                <a:ea typeface="HGP創英角ﾎﾟｯﾌﾟ体" pitchFamily="50" charset="-128"/>
              </a:rPr>
              <a:t>それは違うと思います！</a:t>
            </a:r>
            <a:endParaRPr kumimoji="1" lang="ja-JP" altLang="en-US" sz="3600" dirty="0">
              <a:solidFill>
                <a:schemeClr val="tx1"/>
              </a:solidFill>
              <a:latin typeface="HGP創英角ﾎﾟｯﾌﾟ体" pitchFamily="50" charset="-128"/>
              <a:ea typeface="HGP創英角ﾎﾟｯﾌﾟ体" pitchFamily="50" charset="-128"/>
            </a:endParaRPr>
          </a:p>
        </p:txBody>
      </p:sp>
      <p:sp>
        <p:nvSpPr>
          <p:cNvPr id="8" name="角丸四角形吹き出し 7"/>
          <p:cNvSpPr/>
          <p:nvPr/>
        </p:nvSpPr>
        <p:spPr>
          <a:xfrm>
            <a:off x="6012160" y="3068960"/>
            <a:ext cx="2736304" cy="1440160"/>
          </a:xfrm>
          <a:prstGeom prst="wedgeRoundRectCallout">
            <a:avLst>
              <a:gd name="adj1" fmla="val -64186"/>
              <a:gd name="adj2" fmla="val 36534"/>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3600" dirty="0" smtClean="0">
                <a:solidFill>
                  <a:schemeClr val="tx1"/>
                </a:solidFill>
                <a:latin typeface="HGP創英角ﾎﾟｯﾌﾟ体" pitchFamily="50" charset="-128"/>
                <a:ea typeface="HGP創英角ﾎﾟｯﾌﾟ体" pitchFamily="50" charset="-128"/>
              </a:rPr>
              <a:t>○○してください。</a:t>
            </a:r>
            <a:endParaRPr kumimoji="1" lang="ja-JP" altLang="en-US" sz="3600" dirty="0">
              <a:solidFill>
                <a:schemeClr val="tx1"/>
              </a:solidFill>
              <a:latin typeface="HGP創英角ﾎﾟｯﾌﾟ体" pitchFamily="50" charset="-128"/>
              <a:ea typeface="HGP創英角ﾎﾟｯﾌﾟ体" pitchFamily="50" charset="-128"/>
            </a:endParaRPr>
          </a:p>
        </p:txBody>
      </p:sp>
      <p:pic>
        <p:nvPicPr>
          <p:cNvPr id="6" name="図 5" descr="face_angry_woman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1880" y="3789040"/>
            <a:ext cx="2277592" cy="3068960"/>
          </a:xfrm>
          <a:prstGeom prst="rect">
            <a:avLst/>
          </a:prstGeom>
        </p:spPr>
      </p:pic>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395536" y="4221088"/>
            <a:ext cx="8280920" cy="1296144"/>
          </a:xfrm>
          <a:solidFill>
            <a:srgbClr val="FFFF00"/>
          </a:solidFill>
          <a:ln w="25400">
            <a:solidFill>
              <a:srgbClr val="FF0000"/>
            </a:solidFill>
          </a:ln>
        </p:spPr>
        <p:txBody>
          <a:bodyPr>
            <a:noAutofit/>
          </a:bodyPr>
          <a:lstStyle/>
          <a:p>
            <a:r>
              <a:rPr lang="ja-JP" altLang="en-US" sz="4800" b="1" dirty="0" smtClean="0">
                <a:latin typeface="HG丸ｺﾞｼｯｸM-PRO" pitchFamily="50" charset="-128"/>
                <a:ea typeface="HG丸ｺﾞｼｯｸM-PRO" pitchFamily="50" charset="-128"/>
              </a:rPr>
              <a:t>問題解決をするのは相談者</a:t>
            </a:r>
            <a:endParaRPr kumimoji="1" lang="ja-JP" altLang="en-US" sz="4800" b="1" dirty="0">
              <a:latin typeface="HG丸ｺﾞｼｯｸM-PRO" pitchFamily="50" charset="-128"/>
              <a:ea typeface="HG丸ｺﾞｼｯｸM-PRO" pitchFamily="50" charset="-128"/>
            </a:endParaRPr>
          </a:p>
        </p:txBody>
      </p:sp>
      <p:sp>
        <p:nvSpPr>
          <p:cNvPr id="5" name="角丸四角形 4"/>
          <p:cNvSpPr/>
          <p:nvPr/>
        </p:nvSpPr>
        <p:spPr>
          <a:xfrm>
            <a:off x="251520" y="548680"/>
            <a:ext cx="28803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6" name="正方形/長方形 5"/>
          <p:cNvSpPr/>
          <p:nvPr/>
        </p:nvSpPr>
        <p:spPr>
          <a:xfrm>
            <a:off x="251520" y="1700808"/>
            <a:ext cx="8568952" cy="1569660"/>
          </a:xfrm>
          <a:prstGeom prst="rect">
            <a:avLst/>
          </a:prstGeom>
          <a:solidFill>
            <a:schemeClr val="tx2">
              <a:lumMod val="20000"/>
              <a:lumOff val="80000"/>
            </a:schemeClr>
          </a:solidFill>
        </p:spPr>
        <p:txBody>
          <a:bodyPr wrap="square">
            <a:spAutoFit/>
          </a:bodyPr>
          <a:lstStyle/>
          <a:p>
            <a:pPr marL="803275" indent="-803275"/>
            <a:r>
              <a:rPr lang="ja-JP" altLang="en-US" sz="4800" b="1" dirty="0" smtClean="0">
                <a:latin typeface="HG丸ｺﾞｼｯｸM-PRO" pitchFamily="50" charset="-128"/>
                <a:ea typeface="HG丸ｺﾞｼｯｸM-PRO" pitchFamily="50" charset="-128"/>
              </a:rPr>
              <a:t>○ 相談者の気持ちを聞き出し、解決の手伝いをする。</a:t>
            </a:r>
            <a:endParaRPr lang="ja-JP" altLang="en-US" sz="4800" b="1" dirty="0"/>
          </a:p>
        </p:txBody>
      </p:sp>
      <p:sp>
        <p:nvSpPr>
          <p:cNvPr id="7" name="正方形/長方形 6">
            <a:hlinkClick r:id="rId3" action="ppaction://hlinksldjump"/>
          </p:cNvPr>
          <p:cNvSpPr/>
          <p:nvPr/>
        </p:nvSpPr>
        <p:spPr>
          <a:xfrm>
            <a:off x="5148064" y="5805264"/>
            <a:ext cx="3528392" cy="584775"/>
          </a:xfrm>
          <a:prstGeom prst="rect">
            <a:avLst/>
          </a:prstGeom>
        </p:spPr>
        <p:txBody>
          <a:bodyPr wrap="square">
            <a:spAutoFit/>
          </a:bodyPr>
          <a:lstStyle/>
          <a:p>
            <a:pPr marL="185738"/>
            <a:r>
              <a:rPr lang="ja-JP" altLang="en-US" sz="3200" b="1" dirty="0" smtClean="0">
                <a:latin typeface="HG丸ｺﾞｼｯｸM-PRO" pitchFamily="50" charset="-128"/>
                <a:ea typeface="HG丸ｺﾞｼｯｸM-PRO" pitchFamily="50" charset="-128"/>
              </a:rPr>
              <a:t>詳しくは　</a:t>
            </a:r>
            <a:r>
              <a:rPr lang="en-US" altLang="ja-JP" sz="3200" b="1" dirty="0" smtClean="0">
                <a:latin typeface="HG丸ｺﾞｼｯｸM-PRO" pitchFamily="50" charset="-128"/>
                <a:ea typeface="HG丸ｺﾞｼｯｸM-PRO" pitchFamily="50" charset="-128"/>
              </a:rPr>
              <a:t>Q6</a:t>
            </a:r>
            <a:r>
              <a:rPr lang="ja-JP" altLang="en-US" sz="3200" b="1" dirty="0" smtClean="0">
                <a:latin typeface="HG丸ｺﾞｼｯｸM-PRO" pitchFamily="50" charset="-128"/>
                <a:ea typeface="HG丸ｺﾞｼｯｸM-PRO" pitchFamily="50" charset="-128"/>
              </a:rPr>
              <a:t>へ</a:t>
            </a:r>
            <a:endParaRPr lang="ja-JP" altLang="en-US" sz="3200" b="1" dirty="0"/>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44363" y="548680"/>
            <a:ext cx="7848872" cy="1584176"/>
          </a:xfrm>
          <a:solidFill>
            <a:schemeClr val="tx2">
              <a:lumMod val="20000"/>
              <a:lumOff val="80000"/>
            </a:schemeClr>
          </a:solidFill>
        </p:spPr>
        <p:txBody>
          <a:bodyPr>
            <a:noAutofit/>
          </a:bodyPr>
          <a:lstStyle/>
          <a:p>
            <a:pPr marL="715963" indent="-715963" algn="l"/>
            <a:r>
              <a:rPr lang="ja-JP" altLang="en-US" b="1" dirty="0" smtClean="0">
                <a:latin typeface="HG丸ｺﾞｼｯｸM-PRO" pitchFamily="50" charset="-128"/>
                <a:ea typeface="HG丸ｺﾞｼｯｸM-PRO" pitchFamily="50" charset="-128"/>
              </a:rPr>
              <a:t>３ </a:t>
            </a:r>
            <a:r>
              <a:rPr lang="ja-JP" altLang="ja-JP" b="1" dirty="0" smtClean="0">
                <a:latin typeface="HG丸ｺﾞｼｯｸM-PRO" pitchFamily="50" charset="-128"/>
                <a:ea typeface="HG丸ｺﾞｼｯｸM-PRO" pitchFamily="50" charset="-128"/>
              </a:rPr>
              <a:t>学級担任一人で抱え込んでしまう</a:t>
            </a:r>
            <a:endParaRPr kumimoji="1" lang="ja-JP" altLang="en-US" b="1" dirty="0">
              <a:latin typeface="HG丸ｺﾞｼｯｸM-PRO" pitchFamily="50" charset="-128"/>
              <a:ea typeface="HG丸ｺﾞｼｯｸM-PRO" pitchFamily="50" charset="-128"/>
            </a:endParaRPr>
          </a:p>
        </p:txBody>
      </p:sp>
      <p:pic>
        <p:nvPicPr>
          <p:cNvPr id="48130" name="Picture 2" descr="http://2.bp.blogspot.com/-4JQtFVWp-WA/U2LuoXNp0aI/AAAAAAAAft0/oHE-uOQKhnw/s800/businesswoman2_thin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8" y="3129083"/>
            <a:ext cx="2592288" cy="3440885"/>
          </a:xfrm>
          <a:prstGeom prst="rect">
            <a:avLst/>
          </a:prstGeom>
          <a:noFill/>
        </p:spPr>
      </p:pic>
      <p:grpSp>
        <p:nvGrpSpPr>
          <p:cNvPr id="2" name="グループ化 7"/>
          <p:cNvGrpSpPr/>
          <p:nvPr/>
        </p:nvGrpSpPr>
        <p:grpSpPr>
          <a:xfrm>
            <a:off x="251520" y="2852936"/>
            <a:ext cx="2880320" cy="2160240"/>
            <a:chOff x="539552" y="3212976"/>
            <a:chExt cx="2736304" cy="2016224"/>
          </a:xfrm>
        </p:grpSpPr>
        <p:sp>
          <p:nvSpPr>
            <p:cNvPr id="4" name="雲形吹き出し 3"/>
            <p:cNvSpPr/>
            <p:nvPr/>
          </p:nvSpPr>
          <p:spPr>
            <a:xfrm>
              <a:off x="539552" y="3212976"/>
              <a:ext cx="2736304" cy="2016224"/>
            </a:xfrm>
            <a:prstGeom prst="cloudCallout">
              <a:avLst>
                <a:gd name="adj1" fmla="val 59024"/>
                <a:gd name="adj2" fmla="val 18719"/>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881590" y="3683428"/>
              <a:ext cx="216024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HGP創英角ﾎﾟｯﾌﾟ体" pitchFamily="50" charset="-128"/>
                  <a:ea typeface="HGP創英角ﾎﾟｯﾌﾟ体" pitchFamily="50" charset="-128"/>
                </a:rPr>
                <a:t>担任だから、</a:t>
              </a:r>
              <a:endParaRPr lang="en-US" altLang="ja-JP" sz="2400" dirty="0" smtClean="0">
                <a:solidFill>
                  <a:schemeClr val="tx1"/>
                </a:solidFill>
                <a:latin typeface="HGP創英角ﾎﾟｯﾌﾟ体" pitchFamily="50" charset="-128"/>
                <a:ea typeface="HGP創英角ﾎﾟｯﾌﾟ体" pitchFamily="50" charset="-128"/>
              </a:endParaRPr>
            </a:p>
            <a:p>
              <a:r>
                <a:rPr lang="ja-JP" altLang="en-US" sz="2400" dirty="0" smtClean="0">
                  <a:solidFill>
                    <a:schemeClr val="tx1"/>
                  </a:solidFill>
                  <a:latin typeface="HGP創英角ﾎﾟｯﾌﾟ体" pitchFamily="50" charset="-128"/>
                  <a:ea typeface="HGP創英角ﾎﾟｯﾌﾟ体" pitchFamily="50" charset="-128"/>
                </a:rPr>
                <a:t>何とかしないと</a:t>
              </a:r>
              <a:endParaRPr lang="ja-JP" altLang="en-US" sz="2400" dirty="0">
                <a:solidFill>
                  <a:schemeClr val="tx1"/>
                </a:solidFill>
                <a:latin typeface="HGP創英角ﾎﾟｯﾌﾟ体" pitchFamily="50" charset="-128"/>
                <a:ea typeface="HGP創英角ﾎﾟｯﾌﾟ体" pitchFamily="50" charset="-128"/>
              </a:endParaRPr>
            </a:p>
          </p:txBody>
        </p:sp>
      </p:grpSp>
      <p:grpSp>
        <p:nvGrpSpPr>
          <p:cNvPr id="8" name="グループ化 8"/>
          <p:cNvGrpSpPr/>
          <p:nvPr/>
        </p:nvGrpSpPr>
        <p:grpSpPr>
          <a:xfrm>
            <a:off x="5724128" y="2996952"/>
            <a:ext cx="2880320" cy="2160240"/>
            <a:chOff x="5724128" y="3284984"/>
            <a:chExt cx="2880320" cy="2160240"/>
          </a:xfrm>
        </p:grpSpPr>
        <p:sp>
          <p:nvSpPr>
            <p:cNvPr id="6" name="雲形吹き出し 5"/>
            <p:cNvSpPr/>
            <p:nvPr/>
          </p:nvSpPr>
          <p:spPr>
            <a:xfrm>
              <a:off x="5724128" y="3284984"/>
              <a:ext cx="2880320" cy="2160240"/>
            </a:xfrm>
            <a:prstGeom prst="cloudCallout">
              <a:avLst>
                <a:gd name="adj1" fmla="val -57738"/>
                <a:gd name="adj2" fmla="val 12858"/>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ﾎﾟｯﾌﾟ体" pitchFamily="50" charset="-128"/>
                <a:ea typeface="HGP創英角ﾎﾟｯﾌﾟ体" pitchFamily="50" charset="-128"/>
              </a:endParaRPr>
            </a:p>
          </p:txBody>
        </p:sp>
        <p:sp>
          <p:nvSpPr>
            <p:cNvPr id="7" name="正方形/長方形 6"/>
            <p:cNvSpPr/>
            <p:nvPr/>
          </p:nvSpPr>
          <p:spPr>
            <a:xfrm>
              <a:off x="6012160" y="3861048"/>
              <a:ext cx="223224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HGP創英角ﾎﾟｯﾌﾟ体" pitchFamily="50" charset="-128"/>
                  <a:ea typeface="HGP創英角ﾎﾟｯﾌﾟ体" pitchFamily="50" charset="-128"/>
                </a:rPr>
                <a:t>何とかなりそうだから</a:t>
              </a:r>
              <a:endParaRPr lang="en-US" altLang="ja-JP" sz="2400" dirty="0" smtClean="0">
                <a:solidFill>
                  <a:schemeClr val="tx1"/>
                </a:solidFill>
                <a:latin typeface="HGP創英角ﾎﾟｯﾌﾟ体" pitchFamily="50" charset="-128"/>
                <a:ea typeface="HGP創英角ﾎﾟｯﾌﾟ体" pitchFamily="50" charset="-128"/>
              </a:endParaRPr>
            </a:p>
          </p:txBody>
        </p:sp>
      </p:gr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539552" y="4581128"/>
            <a:ext cx="8136904" cy="1143000"/>
          </a:xfrm>
          <a:solidFill>
            <a:srgbClr val="FFFF00"/>
          </a:solidFill>
          <a:ln w="25400">
            <a:solidFill>
              <a:srgbClr val="FF0000"/>
            </a:solidFill>
          </a:ln>
        </p:spPr>
        <p:txBody>
          <a:bodyPr>
            <a:noAutofit/>
          </a:bodyPr>
          <a:lstStyle/>
          <a:p>
            <a:pPr marL="85725"/>
            <a:r>
              <a:rPr lang="ja-JP" altLang="en-US" b="1" dirty="0" smtClean="0">
                <a:latin typeface="HG丸ｺﾞｼｯｸM-PRO" pitchFamily="50" charset="-128"/>
                <a:ea typeface="HG丸ｺﾞｼｯｸM-PRO" pitchFamily="50" charset="-128"/>
              </a:rPr>
              <a:t>学級担任だけで抱え込まない。</a:t>
            </a:r>
            <a:endParaRPr kumimoji="1" lang="ja-JP" altLang="en-US" b="1" dirty="0">
              <a:latin typeface="HG丸ｺﾞｼｯｸM-PRO" pitchFamily="50" charset="-128"/>
              <a:ea typeface="HG丸ｺﾞｼｯｸM-PRO" pitchFamily="50" charset="-128"/>
            </a:endParaRPr>
          </a:p>
        </p:txBody>
      </p:sp>
      <p:sp>
        <p:nvSpPr>
          <p:cNvPr id="10" name="コンテンツ プレースホルダ 2"/>
          <p:cNvSpPr>
            <a:spLocks noGrp="1"/>
          </p:cNvSpPr>
          <p:nvPr>
            <p:ph idx="1"/>
          </p:nvPr>
        </p:nvSpPr>
        <p:spPr>
          <a:xfrm>
            <a:off x="539552" y="1124744"/>
            <a:ext cx="8280920" cy="1008112"/>
          </a:xfrm>
        </p:spPr>
        <p:txBody>
          <a:bodyPr>
            <a:noAutofit/>
          </a:bodyPr>
          <a:lstStyle/>
          <a:p>
            <a:pPr>
              <a:buNone/>
            </a:pPr>
            <a:r>
              <a:rPr lang="en-US" altLang="ja-JP" dirty="0" smtClean="0"/>
              <a:t>    </a:t>
            </a:r>
            <a:endParaRPr kumimoji="1" lang="ja-JP" altLang="en-US" dirty="0">
              <a:latin typeface="HG丸ｺﾞｼｯｸM-PRO" pitchFamily="50" charset="-128"/>
              <a:ea typeface="HG丸ｺﾞｼｯｸM-PRO" pitchFamily="50" charset="-128"/>
            </a:endParaRPr>
          </a:p>
        </p:txBody>
      </p:sp>
      <p:sp>
        <p:nvSpPr>
          <p:cNvPr id="5" name="角丸四角形 4"/>
          <p:cNvSpPr/>
          <p:nvPr/>
        </p:nvSpPr>
        <p:spPr>
          <a:xfrm>
            <a:off x="251520"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ポイント３</a:t>
            </a:r>
            <a:endParaRPr kumimoji="1" lang="ja-JP" altLang="en-US" sz="4000" dirty="0">
              <a:latin typeface="HG丸ｺﾞｼｯｸM-PRO" pitchFamily="50" charset="-128"/>
              <a:ea typeface="HG丸ｺﾞｼｯｸM-PRO" pitchFamily="50" charset="-128"/>
            </a:endParaRPr>
          </a:p>
        </p:txBody>
      </p:sp>
      <p:sp>
        <p:nvSpPr>
          <p:cNvPr id="6" name="正方形/長方形 5"/>
          <p:cNvSpPr/>
          <p:nvPr/>
        </p:nvSpPr>
        <p:spPr>
          <a:xfrm>
            <a:off x="251520" y="1700808"/>
            <a:ext cx="8640960" cy="1569660"/>
          </a:xfrm>
          <a:prstGeom prst="rect">
            <a:avLst/>
          </a:prstGeom>
          <a:solidFill>
            <a:schemeClr val="tx2">
              <a:lumMod val="20000"/>
              <a:lumOff val="80000"/>
            </a:schemeClr>
          </a:solidFill>
        </p:spPr>
        <p:txBody>
          <a:bodyPr wrap="square">
            <a:spAutoFit/>
          </a:bodyPr>
          <a:lstStyle/>
          <a:p>
            <a:pPr marL="803275" indent="-803275"/>
            <a:r>
              <a:rPr lang="ja-JP" altLang="en-US" sz="4800" b="1" dirty="0" smtClean="0">
                <a:latin typeface="HG丸ｺﾞｼｯｸM-PRO" pitchFamily="50" charset="-128"/>
                <a:ea typeface="HG丸ｺﾞｼｯｸM-PRO" pitchFamily="50" charset="-128"/>
              </a:rPr>
              <a:t>○ </a:t>
            </a:r>
            <a:r>
              <a:rPr lang="ja-JP" altLang="ja-JP" sz="4800" b="1" dirty="0" smtClean="0">
                <a:latin typeface="HG丸ｺﾞｼｯｸM-PRO" pitchFamily="50" charset="-128"/>
                <a:ea typeface="HG丸ｺﾞｼｯｸM-PRO" pitchFamily="50" charset="-128"/>
              </a:rPr>
              <a:t>問題の大小に</a:t>
            </a:r>
            <a:r>
              <a:rPr lang="ja-JP" altLang="en-US" sz="4800" b="1" dirty="0" smtClean="0">
                <a:latin typeface="HG丸ｺﾞｼｯｸM-PRO" pitchFamily="50" charset="-128"/>
                <a:ea typeface="HG丸ｺﾞｼｯｸM-PRO" pitchFamily="50" charset="-128"/>
              </a:rPr>
              <a:t>かか</a:t>
            </a:r>
            <a:r>
              <a:rPr lang="ja-JP" altLang="ja-JP" sz="4800" b="1" dirty="0" smtClean="0">
                <a:latin typeface="HG丸ｺﾞｼｯｸM-PRO" pitchFamily="50" charset="-128"/>
                <a:ea typeface="HG丸ｺﾞｼｯｸM-PRO" pitchFamily="50" charset="-128"/>
              </a:rPr>
              <a:t>わらず、組織的に対応する</a:t>
            </a:r>
            <a:r>
              <a:rPr lang="ja-JP" altLang="en-US" sz="4800" b="1" dirty="0" smtClean="0">
                <a:latin typeface="HG丸ｺﾞｼｯｸM-PRO" pitchFamily="50" charset="-128"/>
                <a:ea typeface="HG丸ｺﾞｼｯｸM-PRO" pitchFamily="50" charset="-128"/>
              </a:rPr>
              <a:t>。</a:t>
            </a:r>
            <a:endParaRPr lang="ja-JP" altLang="en-US" sz="4800" b="1" dirty="0"/>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34140" y="548680"/>
            <a:ext cx="7848872" cy="1584176"/>
          </a:xfrm>
          <a:solidFill>
            <a:schemeClr val="tx2">
              <a:lumMod val="20000"/>
              <a:lumOff val="80000"/>
            </a:schemeClr>
          </a:solidFill>
        </p:spPr>
        <p:txBody>
          <a:bodyPr>
            <a:noAutofit/>
          </a:bodyPr>
          <a:lstStyle/>
          <a:p>
            <a:pPr marL="715963" indent="-715963" algn="l"/>
            <a:r>
              <a:rPr lang="ja-JP" altLang="en-US" b="1" dirty="0" smtClean="0">
                <a:latin typeface="HG丸ｺﾞｼｯｸM-PRO" pitchFamily="50" charset="-128"/>
                <a:ea typeface="HG丸ｺﾞｼｯｸM-PRO" pitchFamily="50" charset="-128"/>
              </a:rPr>
              <a:t>４ </a:t>
            </a:r>
            <a:r>
              <a:rPr lang="ja-JP" altLang="ja-JP" b="1" dirty="0" smtClean="0">
                <a:latin typeface="HG丸ｺﾞｼｯｸM-PRO" pitchFamily="50" charset="-128"/>
                <a:ea typeface="HG丸ｺﾞｼｯｸM-PRO" pitchFamily="50" charset="-128"/>
              </a:rPr>
              <a:t>保護者の気持ちに</a:t>
            </a:r>
            <a:r>
              <a:rPr lang="ja-JP" altLang="en-US" b="1" dirty="0" smtClean="0">
                <a:latin typeface="HG丸ｺﾞｼｯｸM-PRO" pitchFamily="50" charset="-128"/>
                <a:ea typeface="HG丸ｺﾞｼｯｸM-PRO" pitchFamily="50" charset="-128"/>
              </a:rPr>
              <a:t>気付き</a:t>
            </a:r>
            <a:r>
              <a:rPr lang="en-US" altLang="ja-JP" b="1" dirty="0" smtClean="0">
                <a:latin typeface="HG丸ｺﾞｼｯｸM-PRO" pitchFamily="50" charset="-128"/>
                <a:ea typeface="HG丸ｺﾞｼｯｸM-PRO" pitchFamily="50" charset="-128"/>
              </a:rPr>
              <a:t/>
            </a:r>
            <a:br>
              <a:rPr lang="en-US" altLang="ja-JP" b="1" dirty="0" smtClean="0">
                <a:latin typeface="HG丸ｺﾞｼｯｸM-PRO" pitchFamily="50" charset="-128"/>
                <a:ea typeface="HG丸ｺﾞｼｯｸM-PRO" pitchFamily="50" charset="-128"/>
              </a:rPr>
            </a:br>
            <a:r>
              <a:rPr lang="ja-JP" altLang="ja-JP" b="1" dirty="0" smtClean="0">
                <a:latin typeface="HG丸ｺﾞｼｯｸM-PRO" pitchFamily="50" charset="-128"/>
                <a:ea typeface="HG丸ｺﾞｼｯｸM-PRO" pitchFamily="50" charset="-128"/>
              </a:rPr>
              <a:t>にくい</a:t>
            </a:r>
            <a:endParaRPr kumimoji="1" lang="ja-JP" altLang="en-US" b="1" dirty="0">
              <a:latin typeface="HG丸ｺﾞｼｯｸM-PRO" pitchFamily="50" charset="-128"/>
              <a:ea typeface="HG丸ｺﾞｼｯｸM-PRO" pitchFamily="50" charset="-128"/>
            </a:endParaRPr>
          </a:p>
        </p:txBody>
      </p:sp>
      <p:pic>
        <p:nvPicPr>
          <p:cNvPr id="4403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2780928"/>
            <a:ext cx="2315435" cy="3861048"/>
          </a:xfrm>
          <a:prstGeom prst="rect">
            <a:avLst/>
          </a:prstGeom>
          <a:noFill/>
          <a:ln w="9525">
            <a:noFill/>
            <a:miter lim="800000"/>
            <a:headEnd/>
            <a:tailEnd/>
          </a:ln>
        </p:spPr>
      </p:pic>
      <p:pic>
        <p:nvPicPr>
          <p:cNvPr id="4403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2961" y="3284984"/>
            <a:ext cx="1878999" cy="3356992"/>
          </a:xfrm>
          <a:prstGeom prst="rect">
            <a:avLst/>
          </a:prstGeom>
          <a:noFill/>
          <a:ln w="9525">
            <a:noFill/>
            <a:miter lim="800000"/>
            <a:headEnd/>
            <a:tailEnd/>
          </a:ln>
        </p:spPr>
      </p:pic>
      <p:sp>
        <p:nvSpPr>
          <p:cNvPr id="5" name="正方形/長方形 4"/>
          <p:cNvSpPr/>
          <p:nvPr/>
        </p:nvSpPr>
        <p:spPr>
          <a:xfrm>
            <a:off x="4355976" y="3356992"/>
            <a:ext cx="504056"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形吹き出し 5"/>
          <p:cNvSpPr/>
          <p:nvPr/>
        </p:nvSpPr>
        <p:spPr>
          <a:xfrm>
            <a:off x="179512" y="3429000"/>
            <a:ext cx="2160240" cy="1656184"/>
          </a:xfrm>
          <a:prstGeom prst="cloudCallout">
            <a:avLst>
              <a:gd name="adj1" fmla="val 49524"/>
              <a:gd name="adj2" fmla="val 29672"/>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7544" y="3501008"/>
            <a:ext cx="180020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HGP創英角ﾎﾟｯﾌﾟ体" pitchFamily="50" charset="-128"/>
                <a:ea typeface="HGP創英角ﾎﾟｯﾌﾟ体" pitchFamily="50" charset="-128"/>
              </a:rPr>
              <a:t>それは無理かな・・・。</a:t>
            </a:r>
            <a:endParaRPr kumimoji="1" lang="ja-JP" altLang="en-US" sz="2400" dirty="0">
              <a:solidFill>
                <a:schemeClr val="tx1"/>
              </a:solidFill>
              <a:latin typeface="HGP創英角ﾎﾟｯﾌﾟ体" pitchFamily="50" charset="-128"/>
              <a:ea typeface="HGP創英角ﾎﾟｯﾌﾟ体" pitchFamily="50" charset="-128"/>
            </a:endParaRPr>
          </a:p>
        </p:txBody>
      </p:sp>
      <p:sp>
        <p:nvSpPr>
          <p:cNvPr id="8" name="角丸四角形吹き出し 7"/>
          <p:cNvSpPr/>
          <p:nvPr/>
        </p:nvSpPr>
        <p:spPr>
          <a:xfrm>
            <a:off x="6588224" y="2996952"/>
            <a:ext cx="2376264" cy="1296144"/>
          </a:xfrm>
          <a:prstGeom prst="wedgeRoundRectCallout">
            <a:avLst>
              <a:gd name="adj1" fmla="val -55908"/>
              <a:gd name="adj2" fmla="val -3281"/>
              <a:gd name="adj3" fmla="val 16667"/>
            </a:avLst>
          </a:prstGeom>
          <a:solidFill>
            <a:schemeClr val="tx2">
              <a:lumMod val="20000"/>
              <a:lumOff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400" dirty="0">
              <a:solidFill>
                <a:schemeClr val="tx1"/>
              </a:solidFill>
              <a:latin typeface="HGP創英角ﾎﾟｯﾌﾟ体" pitchFamily="50" charset="-128"/>
              <a:ea typeface="HGP創英角ﾎﾟｯﾌﾟ体" pitchFamily="50" charset="-128"/>
            </a:endParaRPr>
          </a:p>
        </p:txBody>
      </p:sp>
      <p:sp>
        <p:nvSpPr>
          <p:cNvPr id="9" name="正方形/長方形 8"/>
          <p:cNvSpPr/>
          <p:nvPr/>
        </p:nvSpPr>
        <p:spPr>
          <a:xfrm>
            <a:off x="6660232" y="3212976"/>
            <a:ext cx="230425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HGP創英角ﾎﾟｯﾌﾟ体" pitchFamily="50" charset="-128"/>
                <a:ea typeface="HGP創英角ﾎﾟｯﾌﾟ体" pitchFamily="50" charset="-128"/>
              </a:rPr>
              <a:t>お母さん。</a:t>
            </a:r>
            <a:endParaRPr lang="en-US" altLang="ja-JP" sz="2400" dirty="0" smtClean="0">
              <a:solidFill>
                <a:schemeClr val="tx1"/>
              </a:solidFill>
              <a:latin typeface="HGP創英角ﾎﾟｯﾌﾟ体" pitchFamily="50" charset="-128"/>
              <a:ea typeface="HGP創英角ﾎﾟｯﾌﾟ体" pitchFamily="50" charset="-128"/>
            </a:endParaRPr>
          </a:p>
          <a:p>
            <a:r>
              <a:rPr lang="ja-JP" altLang="en-US" sz="2400" dirty="0" smtClean="0">
                <a:solidFill>
                  <a:schemeClr val="tx1"/>
                </a:solidFill>
                <a:latin typeface="HGP創英角ﾎﾟｯﾌﾟ体" pitchFamily="50" charset="-128"/>
                <a:ea typeface="HGP創英角ﾎﾟｯﾌﾟ体" pitchFamily="50" charset="-128"/>
              </a:rPr>
              <a:t>こうしましょう！</a:t>
            </a:r>
            <a:endParaRPr lang="ja-JP" altLang="en-US" sz="2400" dirty="0">
              <a:solidFill>
                <a:schemeClr val="tx1"/>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ポイント４</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251520" y="1700808"/>
            <a:ext cx="8640960" cy="1569660"/>
          </a:xfrm>
          <a:prstGeom prst="rect">
            <a:avLst/>
          </a:prstGeom>
          <a:solidFill>
            <a:schemeClr val="tx2">
              <a:lumMod val="20000"/>
              <a:lumOff val="80000"/>
            </a:schemeClr>
          </a:solidFill>
        </p:spPr>
        <p:txBody>
          <a:bodyPr wrap="square">
            <a:spAutoFit/>
          </a:bodyPr>
          <a:lstStyle/>
          <a:p>
            <a:pPr marL="803275" indent="-803275"/>
            <a:r>
              <a:rPr lang="ja-JP" altLang="en-US" sz="4800" b="1" dirty="0" smtClean="0">
                <a:latin typeface="HG丸ｺﾞｼｯｸM-PRO" pitchFamily="50" charset="-128"/>
                <a:ea typeface="HG丸ｺﾞｼｯｸM-PRO" pitchFamily="50" charset="-128"/>
              </a:rPr>
              <a:t>○ 保護者との視点の違いを考慮しながら、着地点を探る。</a:t>
            </a:r>
            <a:endParaRPr lang="ja-JP" altLang="en-US" sz="4800" b="1" dirty="0"/>
          </a:p>
        </p:txBody>
      </p:sp>
      <p:sp>
        <p:nvSpPr>
          <p:cNvPr id="4" name="タイトル 1"/>
          <p:cNvSpPr>
            <a:spLocks noGrp="1"/>
          </p:cNvSpPr>
          <p:nvPr>
            <p:ph type="title"/>
          </p:nvPr>
        </p:nvSpPr>
        <p:spPr>
          <a:xfrm>
            <a:off x="539552" y="4581128"/>
            <a:ext cx="8136904" cy="1296144"/>
          </a:xfrm>
          <a:solidFill>
            <a:srgbClr val="FFFF00"/>
          </a:solidFill>
          <a:ln w="25400">
            <a:solidFill>
              <a:srgbClr val="FF0000"/>
            </a:solidFill>
          </a:ln>
        </p:spPr>
        <p:txBody>
          <a:bodyPr>
            <a:noAutofit/>
          </a:bodyPr>
          <a:lstStyle/>
          <a:p>
            <a:pPr marL="85725" indent="539750" algn="l"/>
            <a:r>
              <a:rPr lang="ja-JP" altLang="en-US" b="1" dirty="0" smtClean="0">
                <a:latin typeface="HG丸ｺﾞｼｯｸM-PRO" pitchFamily="50" charset="-128"/>
                <a:ea typeface="HG丸ｺﾞｼｯｸM-PRO" pitchFamily="50" charset="-128"/>
              </a:rPr>
              <a:t>保護者の気持ちに寄り添う</a:t>
            </a:r>
            <a:endParaRPr kumimoji="1" lang="ja-JP" altLang="en-US"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36274" y="548680"/>
            <a:ext cx="7848872" cy="1584176"/>
          </a:xfrm>
          <a:solidFill>
            <a:schemeClr val="tx2">
              <a:lumMod val="20000"/>
              <a:lumOff val="80000"/>
            </a:schemeClr>
          </a:solidFill>
        </p:spPr>
        <p:txBody>
          <a:bodyPr>
            <a:noAutofit/>
          </a:bodyPr>
          <a:lstStyle/>
          <a:p>
            <a:pPr marL="715963" indent="-715963" algn="l"/>
            <a:r>
              <a:rPr lang="ja-JP" altLang="en-US" b="1" dirty="0" smtClean="0">
                <a:latin typeface="HG丸ｺﾞｼｯｸM-PRO" pitchFamily="50" charset="-128"/>
                <a:ea typeface="HG丸ｺﾞｼｯｸM-PRO" pitchFamily="50" charset="-128"/>
              </a:rPr>
              <a:t>５ </a:t>
            </a:r>
            <a:r>
              <a:rPr lang="ja-JP" altLang="ja-JP" b="1" dirty="0" smtClean="0">
                <a:latin typeface="HG丸ｺﾞｼｯｸM-PRO" pitchFamily="50" charset="-128"/>
                <a:ea typeface="HG丸ｺﾞｼｯｸM-PRO" pitchFamily="50" charset="-128"/>
              </a:rPr>
              <a:t>相談の内容を</a:t>
            </a:r>
            <a:r>
              <a:rPr lang="ja-JP" altLang="en-US" b="1" dirty="0" smtClean="0">
                <a:latin typeface="HG丸ｺﾞｼｯｸM-PRO" pitchFamily="50" charset="-128"/>
                <a:ea typeface="HG丸ｺﾞｼｯｸM-PRO" pitchFamily="50" charset="-128"/>
              </a:rPr>
              <a:t>勝手に</a:t>
            </a:r>
            <a:r>
              <a:rPr lang="ja-JP" altLang="ja-JP" b="1" dirty="0" smtClean="0">
                <a:latin typeface="HG丸ｺﾞｼｯｸM-PRO" pitchFamily="50" charset="-128"/>
                <a:ea typeface="HG丸ｺﾞｼｯｸM-PRO" pitchFamily="50" charset="-128"/>
              </a:rPr>
              <a:t>第三者に話</a:t>
            </a:r>
            <a:r>
              <a:rPr lang="ja-JP" altLang="en-US" b="1" dirty="0" smtClean="0">
                <a:latin typeface="HG丸ｺﾞｼｯｸM-PRO" pitchFamily="50" charset="-128"/>
                <a:ea typeface="HG丸ｺﾞｼｯｸM-PRO" pitchFamily="50" charset="-128"/>
              </a:rPr>
              <a:t>してしまう</a:t>
            </a:r>
            <a:endParaRPr kumimoji="1" lang="ja-JP" altLang="en-US" b="1" dirty="0">
              <a:latin typeface="HG丸ｺﾞｼｯｸM-PRO" pitchFamily="50" charset="-128"/>
              <a:ea typeface="HG丸ｺﾞｼｯｸM-PRO" pitchFamily="50" charset="-128"/>
            </a:endParaRPr>
          </a:p>
        </p:txBody>
      </p:sp>
      <p:pic>
        <p:nvPicPr>
          <p:cNvPr id="11" name="図 10" descr="iyam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2708920"/>
            <a:ext cx="4968552" cy="4142531"/>
          </a:xfrm>
          <a:prstGeom prst="rect">
            <a:avLst/>
          </a:prstGeom>
        </p:spPr>
      </p:pic>
      <p:sp>
        <p:nvSpPr>
          <p:cNvPr id="12" name="円形吹き出し 11"/>
          <p:cNvSpPr/>
          <p:nvPr/>
        </p:nvSpPr>
        <p:spPr>
          <a:xfrm>
            <a:off x="251520" y="2708920"/>
            <a:ext cx="2520280" cy="1656184"/>
          </a:xfrm>
          <a:prstGeom prst="wedgeEllipseCallout">
            <a:avLst>
              <a:gd name="adj1" fmla="val 50022"/>
              <a:gd name="adj2" fmla="val 33708"/>
            </a:avLst>
          </a:prstGeom>
          <a:solidFill>
            <a:schemeClr val="tx2">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P創英角ﾎﾟｯﾌﾟ体" pitchFamily="50" charset="-128"/>
                <a:ea typeface="HGP創英角ﾎﾟｯﾌﾟ体" pitchFamily="50" charset="-128"/>
              </a:rPr>
              <a:t>こ</a:t>
            </a:r>
            <a:r>
              <a:rPr kumimoji="1" lang="ja-JP" altLang="en-US" sz="2800" dirty="0" smtClean="0">
                <a:solidFill>
                  <a:schemeClr val="tx1"/>
                </a:solidFill>
                <a:latin typeface="HGP創英角ﾎﾟｯﾌﾟ体" pitchFamily="50" charset="-128"/>
                <a:ea typeface="HGP創英角ﾎﾟｯﾌﾟ体" pitchFamily="50" charset="-128"/>
              </a:rPr>
              <a:t>の前、</a:t>
            </a:r>
            <a:endParaRPr kumimoji="1" lang="en-US" altLang="ja-JP" sz="2800" dirty="0" smtClean="0">
              <a:solidFill>
                <a:schemeClr val="tx1"/>
              </a:solidFill>
              <a:latin typeface="HGP創英角ﾎﾟｯﾌﾟ体" pitchFamily="50" charset="-128"/>
              <a:ea typeface="HGP創英角ﾎﾟｯﾌﾟ体" pitchFamily="50" charset="-128"/>
            </a:endParaRPr>
          </a:p>
          <a:p>
            <a:pPr algn="ctr"/>
            <a:r>
              <a:rPr kumimoji="1" lang="ja-JP" altLang="en-US" sz="2800" dirty="0" smtClean="0">
                <a:solidFill>
                  <a:schemeClr val="tx1"/>
                </a:solidFill>
                <a:latin typeface="HGP創英角ﾎﾟｯﾌﾟ体" pitchFamily="50" charset="-128"/>
                <a:ea typeface="HGP創英角ﾎﾟｯﾌﾟ体" pitchFamily="50" charset="-128"/>
              </a:rPr>
              <a:t>あの子が</a:t>
            </a:r>
            <a:endParaRPr kumimoji="1" lang="ja-JP" altLang="en-US" sz="2800" dirty="0">
              <a:solidFill>
                <a:schemeClr val="tx1"/>
              </a:solidFill>
              <a:latin typeface="HGP創英角ﾎﾟｯﾌﾟ体" pitchFamily="50" charset="-128"/>
              <a:ea typeface="HGP創英角ﾎﾟｯﾌﾟ体" pitchFamily="50" charset="-128"/>
            </a:endParaRPr>
          </a:p>
        </p:txBody>
      </p:sp>
      <p:sp>
        <p:nvSpPr>
          <p:cNvPr id="13" name="雲形吹き出し 12"/>
          <p:cNvSpPr/>
          <p:nvPr/>
        </p:nvSpPr>
        <p:spPr>
          <a:xfrm>
            <a:off x="6516216" y="2708920"/>
            <a:ext cx="2448272" cy="1728192"/>
          </a:xfrm>
          <a:prstGeom prst="cloudCallout">
            <a:avLst>
              <a:gd name="adj1" fmla="val -51400"/>
              <a:gd name="adj2" fmla="val 3208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HGP創英角ﾎﾟｯﾌﾟ体" pitchFamily="50" charset="-128"/>
              <a:ea typeface="HGP創英角ﾎﾟｯﾌﾟ体" pitchFamily="50" charset="-128"/>
            </a:endParaRPr>
          </a:p>
        </p:txBody>
      </p:sp>
      <p:sp>
        <p:nvSpPr>
          <p:cNvPr id="14" name="正方形/長方形 13"/>
          <p:cNvSpPr/>
          <p:nvPr/>
        </p:nvSpPr>
        <p:spPr>
          <a:xfrm>
            <a:off x="6804248" y="3068960"/>
            <a:ext cx="208823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HGP創英角ﾎﾟｯﾌﾟ体" pitchFamily="50" charset="-128"/>
                <a:ea typeface="HGP創英角ﾎﾟｯﾌﾟ体" pitchFamily="50" charset="-128"/>
              </a:rPr>
              <a:t>それ、話してもいいの？</a:t>
            </a:r>
            <a:endParaRPr lang="ja-JP" altLang="en-US" sz="2400" dirty="0">
              <a:solidFill>
                <a:schemeClr val="tx1"/>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1700808"/>
            <a:ext cx="8640960" cy="1569660"/>
          </a:xfrm>
          <a:prstGeom prst="rect">
            <a:avLst/>
          </a:prstGeom>
          <a:solidFill>
            <a:schemeClr val="tx2">
              <a:lumMod val="20000"/>
              <a:lumOff val="80000"/>
            </a:schemeClr>
          </a:solidFill>
          <a:ln>
            <a:solidFill>
              <a:schemeClr val="bg1"/>
            </a:solidFill>
          </a:ln>
        </p:spPr>
        <p:txBody>
          <a:bodyPr wrap="square" rtlCol="0">
            <a:spAutoFit/>
          </a:bodyPr>
          <a:lstStyle/>
          <a:p>
            <a:pPr marL="803275" indent="-803275"/>
            <a:r>
              <a:rPr lang="ja-JP" altLang="en-US" sz="4800" b="1" dirty="0" smtClean="0">
                <a:latin typeface="HG丸ｺﾞｼｯｸM-PRO" pitchFamily="50" charset="-128"/>
                <a:ea typeface="HG丸ｺﾞｼｯｸM-PRO" pitchFamily="50" charset="-128"/>
              </a:rPr>
              <a:t>○ 相談内容を許可なく第三者に話さない。</a:t>
            </a:r>
            <a:endParaRPr kumimoji="1" lang="ja-JP" altLang="en-US" sz="4800" b="1" dirty="0">
              <a:solidFill>
                <a:schemeClr val="bg1"/>
              </a:solidFill>
              <a:latin typeface="HG丸ｺﾞｼｯｸM-PRO" pitchFamily="50" charset="-128"/>
              <a:ea typeface="HG丸ｺﾞｼｯｸM-PRO" pitchFamily="50" charset="-128"/>
            </a:endParaRPr>
          </a:p>
        </p:txBody>
      </p:sp>
      <p:sp>
        <p:nvSpPr>
          <p:cNvPr id="6" name="角丸四角形 5"/>
          <p:cNvSpPr/>
          <p:nvPr/>
        </p:nvSpPr>
        <p:spPr>
          <a:xfrm>
            <a:off x="251520"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a:t>
            </a:r>
            <a:r>
              <a:rPr kumimoji="1" lang="en-US" altLang="ja-JP" sz="4000" dirty="0" smtClean="0">
                <a:latin typeface="HG丸ｺﾞｼｯｸM-PRO" pitchFamily="50" charset="-128"/>
                <a:ea typeface="HG丸ｺﾞｼｯｸM-PRO" pitchFamily="50" charset="-128"/>
              </a:rPr>
              <a:t>5</a:t>
            </a:r>
            <a:endParaRPr kumimoji="1" lang="ja-JP" altLang="en-US" sz="4000" dirty="0">
              <a:latin typeface="HG丸ｺﾞｼｯｸM-PRO" pitchFamily="50" charset="-128"/>
              <a:ea typeface="HG丸ｺﾞｼｯｸM-PRO" pitchFamily="50" charset="-128"/>
            </a:endParaRPr>
          </a:p>
        </p:txBody>
      </p:sp>
      <p:pic>
        <p:nvPicPr>
          <p:cNvPr id="28674" name="Picture 2" descr="男性の先生に相談をしている男子生徒のイラスト">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4198" y="2722240"/>
            <a:ext cx="2604226" cy="2434952"/>
          </a:xfrm>
          <a:prstGeom prst="rect">
            <a:avLst/>
          </a:prstGeom>
          <a:noFill/>
        </p:spPr>
      </p:pic>
      <p:sp>
        <p:nvSpPr>
          <p:cNvPr id="8" name="角丸四角形 7"/>
          <p:cNvSpPr/>
          <p:nvPr/>
        </p:nvSpPr>
        <p:spPr>
          <a:xfrm>
            <a:off x="5580112" y="3573016"/>
            <a:ext cx="216024"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39552" y="4797152"/>
            <a:ext cx="8136904" cy="151216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smtClean="0">
                <a:solidFill>
                  <a:schemeClr val="tx1"/>
                </a:solidFill>
                <a:latin typeface="HG丸ｺﾞｼｯｸM-PRO" pitchFamily="50" charset="-128"/>
                <a:ea typeface="HG丸ｺﾞｼｯｸM-PRO" pitchFamily="50" charset="-128"/>
              </a:rPr>
              <a:t>　共有していい情報と、共有しない情報を確認する。</a:t>
            </a:r>
            <a:endParaRPr kumimoji="1" lang="ja-JP" altLang="en-US" sz="4400" b="1" dirty="0">
              <a:solidFill>
                <a:schemeClr val="tx1"/>
              </a:solidFill>
              <a:latin typeface="HG丸ｺﾞｼｯｸM-PRO" pitchFamily="50" charset="-128"/>
              <a:ea typeface="HG丸ｺﾞｼｯｸM-PRO" pitchFamily="50" charset="-128"/>
            </a:endParaRPr>
          </a:p>
        </p:txBody>
      </p:sp>
      <p:sp>
        <p:nvSpPr>
          <p:cNvPr id="9" name="額縁 8">
            <a:hlinkClick r:id="rId5"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67544" y="1988840"/>
            <a:ext cx="8280920" cy="2448272"/>
          </a:xfrm>
          <a:prstGeom prst="rect">
            <a:avLst/>
          </a:prstGeom>
          <a:solidFill>
            <a:schemeClr val="tx2">
              <a:lumMod val="75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260475" indent="-1162050" algn="l"/>
            <a:r>
              <a:rPr lang="en-US" altLang="ja-JP" sz="7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7000" dirty="0" smtClean="0">
                <a:solidFill>
                  <a:schemeClr val="bg1"/>
                </a:solidFill>
                <a:latin typeface="HG丸ｺﾞｼｯｸM-PRO" panose="020F0600000000000000" pitchFamily="50" charset="-128"/>
                <a:ea typeface="HG丸ｺﾞｼｯｸM-PRO" panose="020F0600000000000000" pitchFamily="50" charset="-128"/>
              </a:rPr>
              <a:t>９  教育相談には、</a:t>
            </a:r>
            <a:r>
              <a:rPr lang="en-US" altLang="ja-JP" sz="7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7000" dirty="0" smtClean="0">
                <a:solidFill>
                  <a:schemeClr val="bg1"/>
                </a:solidFill>
                <a:latin typeface="HG丸ｺﾞｼｯｸM-PRO" panose="020F0600000000000000" pitchFamily="50" charset="-128"/>
                <a:ea typeface="HG丸ｺﾞｼｯｸM-PRO" panose="020F0600000000000000" pitchFamily="50" charset="-128"/>
              </a:rPr>
              <a:t>４～</a:t>
            </a:r>
            <a:r>
              <a:rPr lang="en-US" altLang="ja-JP" sz="7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7000" dirty="0" smtClean="0">
                <a:solidFill>
                  <a:schemeClr val="bg1"/>
                </a:solidFill>
                <a:latin typeface="HG丸ｺﾞｼｯｸM-PRO" panose="020F0600000000000000" pitchFamily="50" charset="-128"/>
                <a:ea typeface="HG丸ｺﾞｼｯｸM-PRO" panose="020F0600000000000000" pitchFamily="50" charset="-128"/>
              </a:rPr>
              <a:t>８以外にどのような技法がありますか？</a:t>
            </a:r>
            <a:endParaRPr lang="ja-JP" altLang="en-US" sz="7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31649637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395536" y="836712"/>
            <a:ext cx="6336704" cy="4392488"/>
          </a:xfrm>
          <a:prstGeom prst="wedgeRoundRectCallout">
            <a:avLst>
              <a:gd name="adj1" fmla="val 61062"/>
              <a:gd name="adj2" fmla="val -644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dirty="0" smtClean="0">
                <a:solidFill>
                  <a:schemeClr val="tx1"/>
                </a:solidFill>
                <a:latin typeface="HG丸ｺﾞｼｯｸM-PRO" pitchFamily="50" charset="-128"/>
                <a:ea typeface="HG丸ｺﾞｼｯｸM-PRO" pitchFamily="50" charset="-128"/>
              </a:rPr>
              <a:t>　教育相談の手法の一つ、</a:t>
            </a:r>
            <a:r>
              <a:rPr lang="ja-JP" altLang="en-US" sz="4400" u="sng" dirty="0" smtClean="0">
                <a:solidFill>
                  <a:schemeClr val="tx2"/>
                </a:solidFill>
                <a:latin typeface="HG丸ｺﾞｼｯｸM-PRO" pitchFamily="50" charset="-128"/>
                <a:ea typeface="HG丸ｺﾞｼｯｸM-PRO" pitchFamily="50" charset="-128"/>
              </a:rPr>
              <a:t>解決志向ブリーフセラピー</a:t>
            </a:r>
            <a:r>
              <a:rPr lang="ja-JP" altLang="en-US" sz="4400" dirty="0" smtClean="0">
                <a:solidFill>
                  <a:schemeClr val="tx1"/>
                </a:solidFill>
                <a:latin typeface="HG丸ｺﾞｼｯｸM-PRO" pitchFamily="50" charset="-128"/>
                <a:ea typeface="HG丸ｺﾞｼｯｸM-PRO" pitchFamily="50" charset="-128"/>
              </a:rPr>
              <a:t>の中から、</a:t>
            </a:r>
            <a:r>
              <a:rPr lang="ja-JP" altLang="en-US" sz="4400" u="sng" dirty="0" smtClean="0">
                <a:solidFill>
                  <a:schemeClr val="tx1"/>
                </a:solidFill>
                <a:latin typeface="HG丸ｺﾞｼｯｸM-PRO" pitchFamily="50" charset="-128"/>
                <a:ea typeface="HG丸ｺﾞｼｯｸM-PRO" pitchFamily="50" charset="-128"/>
              </a:rPr>
              <a:t>４つの技法</a:t>
            </a:r>
            <a:r>
              <a:rPr lang="ja-JP" altLang="en-US" sz="4400" dirty="0" smtClean="0">
                <a:solidFill>
                  <a:schemeClr val="tx1"/>
                </a:solidFill>
                <a:latin typeface="HG丸ｺﾞｼｯｸM-PRO" pitchFamily="50" charset="-128"/>
                <a:ea typeface="HG丸ｺﾞｼｯｸM-PRO" pitchFamily="50" charset="-128"/>
              </a:rPr>
              <a:t>を紹介します。</a:t>
            </a:r>
            <a:endParaRPr kumimoji="1" lang="ja-JP" altLang="en-US" sz="4400" dirty="0">
              <a:solidFill>
                <a:schemeClr val="tx1"/>
              </a:solidFill>
              <a:latin typeface="HG丸ｺﾞｼｯｸM-PRO" pitchFamily="50" charset="-128"/>
              <a:ea typeface="HG丸ｺﾞｼｯｸM-PRO" pitchFamily="50" charset="-128"/>
            </a:endParaRPr>
          </a:p>
        </p:txBody>
      </p:sp>
      <p:pic>
        <p:nvPicPr>
          <p:cNvPr id="53250" name="Picture 2" descr="http://3.bp.blogspot.com/-o8ptxFTicXs/VwdI4KYO1RI/AAAAAAAA5mg/51gFWZ_LKjky672eMS1jO6wCYtAH-EaOw/s800/job_teacher_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2545154"/>
            <a:ext cx="3168352" cy="431802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988840"/>
            <a:ext cx="8640960" cy="3170099"/>
          </a:xfrm>
          <a:prstGeom prst="rect">
            <a:avLst/>
          </a:prstGeom>
          <a:solidFill>
            <a:schemeClr val="tx2">
              <a:lumMod val="20000"/>
              <a:lumOff val="80000"/>
            </a:schemeClr>
          </a:solidFill>
        </p:spPr>
        <p:txBody>
          <a:bodyPr wrap="square" rtlCol="0">
            <a:spAutoFit/>
          </a:bodyPr>
          <a:lstStyle/>
          <a:p>
            <a:pPr marL="447675" indent="-447675">
              <a:spcBef>
                <a:spcPts val="600"/>
              </a:spcBef>
            </a:pPr>
            <a:r>
              <a:rPr lang="ja-JP" altLang="en-US" sz="4000" dirty="0" smtClean="0">
                <a:latin typeface="HG丸ｺﾞｼｯｸM-PRO" pitchFamily="50" charset="-128"/>
                <a:ea typeface="HG丸ｺﾞｼｯｸM-PRO" pitchFamily="50" charset="-128"/>
              </a:rPr>
              <a:t>○ 保護者全員を対象にする</a:t>
            </a:r>
            <a:endParaRPr lang="en-US" altLang="ja-JP" sz="4000" dirty="0" smtClean="0">
              <a:latin typeface="HG丸ｺﾞｼｯｸM-PRO" pitchFamily="50" charset="-128"/>
              <a:ea typeface="HG丸ｺﾞｼｯｸM-PRO" pitchFamily="50" charset="-128"/>
            </a:endParaRPr>
          </a:p>
          <a:p>
            <a:pPr marL="447675" indent="-447675">
              <a:spcBef>
                <a:spcPts val="2400"/>
              </a:spcBef>
            </a:pPr>
            <a:r>
              <a:rPr lang="ja-JP" altLang="en-US" sz="4000" dirty="0" smtClean="0">
                <a:latin typeface="HG丸ｺﾞｼｯｸM-PRO" pitchFamily="50" charset="-128"/>
                <a:ea typeface="HG丸ｺﾞｼｯｸM-PRO" pitchFamily="50" charset="-128"/>
              </a:rPr>
              <a:t>○ 一人当たりの時間を均等にする</a:t>
            </a:r>
            <a:endParaRPr lang="en-US" altLang="ja-JP" sz="4000" dirty="0" smtClean="0">
              <a:latin typeface="HG丸ｺﾞｼｯｸM-PRO" pitchFamily="50" charset="-128"/>
              <a:ea typeface="HG丸ｺﾞｼｯｸM-PRO" pitchFamily="50" charset="-128"/>
            </a:endParaRPr>
          </a:p>
          <a:p>
            <a:pPr marL="630238" indent="-630238">
              <a:spcBef>
                <a:spcPts val="2400"/>
              </a:spcBef>
            </a:pPr>
            <a:r>
              <a:rPr lang="ja-JP" altLang="en-US" sz="4000" dirty="0" smtClean="0">
                <a:latin typeface="HG丸ｺﾞｼｯｸM-PRO" pitchFamily="50" charset="-128"/>
                <a:ea typeface="HG丸ｺﾞｼｯｸM-PRO" pitchFamily="50" charset="-128"/>
              </a:rPr>
              <a:t>○ 気になった子どもを持つ保護者には呼出し相談を提案する</a:t>
            </a:r>
            <a:endParaRPr kumimoji="1" lang="en-US" altLang="ja-JP" sz="3600" dirty="0" smtClean="0">
              <a:latin typeface="HG丸ｺﾞｼｯｸM-PRO" pitchFamily="50" charset="-128"/>
              <a:ea typeface="HG丸ｺﾞｼｯｸM-PRO" pitchFamily="50" charset="-128"/>
            </a:endParaRPr>
          </a:p>
        </p:txBody>
      </p:sp>
      <p:sp>
        <p:nvSpPr>
          <p:cNvPr id="3" name="正方形/長方形 2"/>
          <p:cNvSpPr/>
          <p:nvPr/>
        </p:nvSpPr>
        <p:spPr>
          <a:xfrm>
            <a:off x="0" y="692696"/>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ja-JP" sz="5400" dirty="0" smtClean="0">
                <a:solidFill>
                  <a:schemeClr val="tx1"/>
                </a:solidFill>
                <a:latin typeface="HG丸ｺﾞｼｯｸM-PRO" pitchFamily="50" charset="-128"/>
                <a:ea typeface="HG丸ｺﾞｼｯｸM-PRO" pitchFamily="50" charset="-128"/>
              </a:rPr>
              <a:t>定期相談</a:t>
            </a: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r>
              <a:rPr kumimoji="1" lang="ja-JP" altLang="en-US" dirty="0" smtClean="0">
                <a:latin typeface="HG丸ｺﾞｼｯｸM-PRO" pitchFamily="50" charset="-128"/>
                <a:ea typeface="HG丸ｺﾞｼｯｸM-PRO" pitchFamily="50" charset="-128"/>
              </a:rPr>
              <a:t>コンプリメント</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95536" y="1844824"/>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atin typeface="HG丸ｺﾞｼｯｸM-PRO" pitchFamily="50" charset="-128"/>
                <a:ea typeface="HG丸ｺﾞｼｯｸM-PRO" pitchFamily="50" charset="-128"/>
              </a:rPr>
              <a:t>例</a:t>
            </a:r>
            <a:endParaRPr kumimoji="1" lang="ja-JP" altLang="en-US" sz="4000" dirty="0">
              <a:latin typeface="HG丸ｺﾞｼｯｸM-PRO" pitchFamily="50" charset="-128"/>
              <a:ea typeface="HG丸ｺﾞｼｯｸM-PRO" pitchFamily="50" charset="-128"/>
            </a:endParaRPr>
          </a:p>
        </p:txBody>
      </p:sp>
      <p:sp>
        <p:nvSpPr>
          <p:cNvPr id="18" name="正方形/長方形 17"/>
          <p:cNvSpPr/>
          <p:nvPr/>
        </p:nvSpPr>
        <p:spPr>
          <a:xfrm>
            <a:off x="467544" y="486916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solidFill>
                <a:latin typeface="HG丸ｺﾞｼｯｸM-PRO" pitchFamily="50" charset="-128"/>
                <a:ea typeface="HG丸ｺﾞｼｯｸM-PRO" pitchFamily="50" charset="-128"/>
              </a:rPr>
              <a:t>相談者を心理的に元気にする。</a:t>
            </a:r>
            <a:endParaRPr kumimoji="1" lang="ja-JP" altLang="en-US" sz="4400" b="1"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1475656" y="1988840"/>
            <a:ext cx="7160935" cy="584775"/>
          </a:xfrm>
          <a:prstGeom prst="rect">
            <a:avLst/>
          </a:prstGeom>
        </p:spPr>
        <p:txBody>
          <a:bodyPr wrap="none">
            <a:spAutoFit/>
          </a:bodyPr>
          <a:lstStyle/>
          <a:p>
            <a:r>
              <a:rPr lang="ja-JP" altLang="en-US" sz="3200" dirty="0" smtClean="0">
                <a:latin typeface="HG丸ｺﾞｼｯｸM-PRO" pitchFamily="50" charset="-128"/>
                <a:ea typeface="HG丸ｺﾞｼｯｸM-PRO" pitchFamily="50" charset="-128"/>
              </a:rPr>
              <a:t>「よく、頑張ってこられましたね。」</a:t>
            </a:r>
            <a:endParaRPr lang="ja-JP" altLang="en-US" sz="3200" dirty="0">
              <a:latin typeface="HG丸ｺﾞｼｯｸM-PRO" pitchFamily="50" charset="-128"/>
              <a:ea typeface="HG丸ｺﾞｼｯｸM-PRO" pitchFamily="50" charset="-128"/>
            </a:endParaRPr>
          </a:p>
        </p:txBody>
      </p:sp>
      <p:sp>
        <p:nvSpPr>
          <p:cNvPr id="10" name="正方形/長方形 9"/>
          <p:cNvSpPr/>
          <p:nvPr/>
        </p:nvSpPr>
        <p:spPr>
          <a:xfrm>
            <a:off x="1475537" y="3048000"/>
            <a:ext cx="7981672" cy="584775"/>
          </a:xfrm>
          <a:prstGeom prst="rect">
            <a:avLst/>
          </a:prstGeom>
        </p:spPr>
        <p:txBody>
          <a:bodyPr wrap="none">
            <a:spAutoFit/>
          </a:bodyPr>
          <a:lstStyle/>
          <a:p>
            <a:r>
              <a:rPr lang="ja-JP" altLang="en-US" sz="3200" dirty="0" smtClean="0">
                <a:latin typeface="HG丸ｺﾞｼｯｸM-PRO" pitchFamily="50" charset="-128"/>
                <a:ea typeface="HG丸ｺﾞｼｯｸM-PRO" pitchFamily="50" charset="-128"/>
              </a:rPr>
              <a:t>「お子さんのことを考えられてますね。」</a:t>
            </a:r>
            <a:endParaRPr lang="ja-JP" altLang="en-US" sz="32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r>
              <a:rPr lang="ja-JP" altLang="en-US" dirty="0" smtClean="0">
                <a:latin typeface="HG丸ｺﾞｼｯｸM-PRO" pitchFamily="50" charset="-128"/>
                <a:ea typeface="HG丸ｺﾞｼｯｸM-PRO" pitchFamily="50" charset="-128"/>
              </a:rPr>
              <a:t>例外探し</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95536" y="1844824"/>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atin typeface="HG丸ｺﾞｼｯｸM-PRO" pitchFamily="50" charset="-128"/>
                <a:ea typeface="HG丸ｺﾞｼｯｸM-PRO" pitchFamily="50" charset="-128"/>
              </a:rPr>
              <a:t>例</a:t>
            </a:r>
            <a:endParaRPr kumimoji="1" lang="ja-JP" altLang="en-US" sz="4000" dirty="0">
              <a:latin typeface="HG丸ｺﾞｼｯｸM-PRO" pitchFamily="50" charset="-128"/>
              <a:ea typeface="HG丸ｺﾞｼｯｸM-PRO" pitchFamily="50" charset="-128"/>
            </a:endParaRPr>
          </a:p>
        </p:txBody>
      </p:sp>
      <p:sp>
        <p:nvSpPr>
          <p:cNvPr id="18" name="正方形/長方形 17"/>
          <p:cNvSpPr/>
          <p:nvPr/>
        </p:nvSpPr>
        <p:spPr>
          <a:xfrm>
            <a:off x="467544" y="4869160"/>
            <a:ext cx="8280920"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solidFill>
                <a:latin typeface="HG丸ｺﾞｼｯｸM-PRO" pitchFamily="50" charset="-128"/>
                <a:ea typeface="HG丸ｺﾞｼｯｸM-PRO" pitchFamily="50" charset="-128"/>
              </a:rPr>
              <a:t>気が付かなかったよい点に気付かせる。</a:t>
            </a:r>
            <a:endParaRPr kumimoji="1" lang="ja-JP" altLang="en-US" sz="3600" b="1"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1799184" y="1844824"/>
            <a:ext cx="7344816" cy="1569660"/>
          </a:xfrm>
          <a:prstGeom prst="rect">
            <a:avLst/>
          </a:prstGeom>
        </p:spPr>
        <p:txBody>
          <a:bodyPr wrap="square">
            <a:spAutoFit/>
          </a:bodyPr>
          <a:lstStyle/>
          <a:p>
            <a:r>
              <a:rPr lang="ja-JP" altLang="en-US" sz="3200" dirty="0" smtClean="0">
                <a:latin typeface="HG丸ｺﾞｼｯｸM-PRO" pitchFamily="50" charset="-128"/>
                <a:ea typeface="HG丸ｺﾞｼｯｸM-PRO" pitchFamily="50" charset="-128"/>
              </a:rPr>
              <a:t>「昨日は、久しぶりに幼稚園に行ったんですね。昨日は、普段と何か違うことがあったのですか。」</a:t>
            </a:r>
            <a:endParaRPr lang="ja-JP" altLang="en-US" sz="32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スケーリング・クエスチョン</a:t>
            </a:r>
            <a:endParaRPr kumimoji="1" lang="ja-JP" altLang="en-US" dirty="0">
              <a:latin typeface="HG丸ｺﾞｼｯｸM-PRO" pitchFamily="50" charset="-128"/>
              <a:ea typeface="HG丸ｺﾞｼｯｸM-PRO" pitchFamily="50" charset="-128"/>
            </a:endParaRPr>
          </a:p>
        </p:txBody>
      </p:sp>
      <p:sp>
        <p:nvSpPr>
          <p:cNvPr id="9" name="正方形/長方形 8"/>
          <p:cNvSpPr/>
          <p:nvPr/>
        </p:nvSpPr>
        <p:spPr>
          <a:xfrm>
            <a:off x="251520" y="1916832"/>
            <a:ext cx="8640960" cy="1323439"/>
          </a:xfrm>
          <a:prstGeom prst="rect">
            <a:avLst/>
          </a:prstGeom>
          <a:solidFill>
            <a:schemeClr val="tx2">
              <a:lumMod val="20000"/>
              <a:lumOff val="80000"/>
            </a:schemeClr>
          </a:solidFill>
        </p:spPr>
        <p:txBody>
          <a:bodyPr wrap="square">
            <a:spAutoFit/>
          </a:bodyPr>
          <a:lstStyle/>
          <a:p>
            <a:pPr marL="630238" indent="-630238"/>
            <a:r>
              <a:rPr lang="ja-JP" altLang="en-US" sz="4000" dirty="0" smtClean="0">
                <a:latin typeface="HG丸ｺﾞｼｯｸM-PRO" pitchFamily="50" charset="-128"/>
                <a:ea typeface="HG丸ｺﾞｼｯｸM-PRO" pitchFamily="50" charset="-128"/>
              </a:rPr>
              <a:t>○ 答えにくい話題に１～</a:t>
            </a:r>
            <a:r>
              <a:rPr lang="en-US" altLang="ja-JP" sz="4000" dirty="0" smtClean="0">
                <a:latin typeface="HG丸ｺﾞｼｯｸM-PRO" pitchFamily="50" charset="-128"/>
                <a:ea typeface="HG丸ｺﾞｼｯｸM-PRO" pitchFamily="50" charset="-128"/>
              </a:rPr>
              <a:t>10</a:t>
            </a:r>
            <a:r>
              <a:rPr lang="ja-JP" altLang="en-US" sz="4000" dirty="0" smtClean="0">
                <a:latin typeface="HG丸ｺﾞｼｯｸM-PRO" pitchFamily="50" charset="-128"/>
                <a:ea typeface="HG丸ｺﾞｼｯｸM-PRO" pitchFamily="50" charset="-128"/>
              </a:rPr>
              <a:t>の数字で答えてもらう。</a:t>
            </a:r>
            <a:endParaRPr lang="en-US" altLang="ja-JP" sz="4000" dirty="0" smtClean="0">
              <a:latin typeface="HG丸ｺﾞｼｯｸM-PRO" pitchFamily="50" charset="-128"/>
              <a:ea typeface="HG丸ｺﾞｼｯｸM-PRO" pitchFamily="50" charset="-128"/>
            </a:endParaRPr>
          </a:p>
        </p:txBody>
      </p:sp>
      <p:sp>
        <p:nvSpPr>
          <p:cNvPr id="8" name="下矢印 7"/>
          <p:cNvSpPr/>
          <p:nvPr/>
        </p:nvSpPr>
        <p:spPr>
          <a:xfrm>
            <a:off x="3851920" y="3645024"/>
            <a:ext cx="144016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7544" y="486916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3400" b="1" dirty="0" smtClean="0">
                <a:solidFill>
                  <a:schemeClr val="tx1"/>
                </a:solidFill>
                <a:latin typeface="HG丸ｺﾞｼｯｸM-PRO" pitchFamily="50" charset="-128"/>
                <a:ea typeface="HG丸ｺﾞｼｯｸM-PRO" pitchFamily="50" charset="-128"/>
              </a:rPr>
              <a:t>　心情や行動の曖昧で複雑な側面を分かりやすくする。</a:t>
            </a:r>
            <a:endParaRPr kumimoji="1" lang="ja-JP" altLang="en-US" sz="34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スケーリング・クエスチョン</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23528" y="1628800"/>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atin typeface="HG丸ｺﾞｼｯｸM-PRO" pitchFamily="50" charset="-128"/>
                <a:ea typeface="HG丸ｺﾞｼｯｸM-PRO" pitchFamily="50" charset="-128"/>
              </a:rPr>
              <a:t>例</a:t>
            </a:r>
            <a:endParaRPr kumimoji="1" lang="ja-JP" altLang="en-US" sz="4000" dirty="0">
              <a:latin typeface="HG丸ｺﾞｼｯｸM-PRO" pitchFamily="50" charset="-128"/>
              <a:ea typeface="HG丸ｺﾞｼｯｸM-PRO" pitchFamily="50" charset="-128"/>
            </a:endParaRPr>
          </a:p>
        </p:txBody>
      </p:sp>
      <p:sp>
        <p:nvSpPr>
          <p:cNvPr id="18" name="正方形/長方形 17"/>
          <p:cNvSpPr/>
          <p:nvPr/>
        </p:nvSpPr>
        <p:spPr>
          <a:xfrm>
            <a:off x="467544" y="486916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a:r>
              <a:rPr kumimoji="1" lang="ja-JP" altLang="en-US" sz="3600" b="1" dirty="0" smtClean="0">
                <a:solidFill>
                  <a:schemeClr val="tx1"/>
                </a:solidFill>
                <a:latin typeface="HG丸ｺﾞｼｯｸM-PRO" pitchFamily="50" charset="-128"/>
                <a:ea typeface="HG丸ｺﾞｼｯｸM-PRO" pitchFamily="50" charset="-128"/>
              </a:rPr>
              <a:t>今の状況を確認する。</a:t>
            </a:r>
            <a:endParaRPr kumimoji="1" lang="ja-JP" altLang="en-US" sz="3600" b="1" dirty="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1475656" y="1628800"/>
            <a:ext cx="7416824" cy="2939266"/>
          </a:xfrm>
          <a:prstGeom prst="rect">
            <a:avLst/>
          </a:prstGeom>
        </p:spPr>
        <p:txBody>
          <a:bodyPr wrap="square">
            <a:spAutoFit/>
          </a:bodyPr>
          <a:lstStyle/>
          <a:p>
            <a:pPr marL="1619250" indent="-1619250"/>
            <a:r>
              <a:rPr lang="ja-JP" altLang="en-US" sz="3200" dirty="0" smtClean="0">
                <a:latin typeface="HG丸ｺﾞｼｯｸM-PRO" pitchFamily="50" charset="-128"/>
                <a:ea typeface="HG丸ｺﾞｼｯｸM-PRO" pitchFamily="50" charset="-128"/>
              </a:rPr>
              <a:t>先　生　「</a:t>
            </a:r>
            <a:r>
              <a:rPr lang="ja-JP" altLang="ja-JP" sz="3200" dirty="0" smtClean="0">
                <a:latin typeface="HG丸ｺﾞｼｯｸM-PRO" pitchFamily="50" charset="-128"/>
                <a:ea typeface="HG丸ｺﾞｼｯｸM-PRO" pitchFamily="50" charset="-128"/>
              </a:rPr>
              <a:t> </a:t>
            </a:r>
            <a:r>
              <a:rPr lang="ja-JP" altLang="en-US" sz="3200" dirty="0" smtClean="0">
                <a:latin typeface="HG丸ｺﾞｼｯｸM-PRO" pitchFamily="50" charset="-128"/>
                <a:ea typeface="HG丸ｺﾞｼｯｸM-PRO" pitchFamily="50" charset="-128"/>
              </a:rPr>
              <a:t>お子さんが幼稚園に行きたい気持ちについて、最低を１、最高を</a:t>
            </a:r>
            <a:r>
              <a:rPr lang="en-US" altLang="ja-JP" sz="3200" dirty="0" smtClean="0">
                <a:latin typeface="HG丸ｺﾞｼｯｸM-PRO" pitchFamily="50" charset="-128"/>
                <a:ea typeface="HG丸ｺﾞｼｯｸM-PRO" pitchFamily="50" charset="-128"/>
              </a:rPr>
              <a:t>10</a:t>
            </a:r>
            <a:r>
              <a:rPr lang="ja-JP" altLang="en-US" sz="3200" dirty="0" smtClean="0">
                <a:latin typeface="HG丸ｺﾞｼｯｸM-PRO" pitchFamily="50" charset="-128"/>
                <a:ea typeface="HG丸ｺﾞｼｯｸM-PRO" pitchFamily="50" charset="-128"/>
              </a:rPr>
              <a:t>とすると、今は幾つくらいだと思われますか？」</a:t>
            </a:r>
            <a:endParaRPr lang="en-US" altLang="ja-JP" sz="3200" dirty="0" smtClean="0">
              <a:latin typeface="HG丸ｺﾞｼｯｸM-PRO" pitchFamily="50" charset="-128"/>
              <a:ea typeface="HG丸ｺﾞｼｯｸM-PRO" pitchFamily="50" charset="-128"/>
            </a:endParaRPr>
          </a:p>
          <a:p>
            <a:pPr>
              <a:spcBef>
                <a:spcPts val="3000"/>
              </a:spcBef>
            </a:pPr>
            <a:r>
              <a:rPr lang="ja-JP" altLang="en-US" sz="3200" dirty="0" smtClean="0">
                <a:latin typeface="HG丸ｺﾞｼｯｸM-PRO" pitchFamily="50" charset="-128"/>
                <a:ea typeface="HG丸ｺﾞｼｯｸM-PRO" pitchFamily="50" charset="-128"/>
              </a:rPr>
              <a:t>保護者　「３ぐらいだと思います。」</a:t>
            </a:r>
            <a:endParaRPr lang="en-US" altLang="ja-JP" sz="3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スケーリング・クエスチョン</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23528" y="1628800"/>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atin typeface="HG丸ｺﾞｼｯｸM-PRO" pitchFamily="50" charset="-128"/>
                <a:ea typeface="HG丸ｺﾞｼｯｸM-PRO" pitchFamily="50" charset="-128"/>
              </a:rPr>
              <a:t>例</a:t>
            </a:r>
            <a:endParaRPr kumimoji="1" lang="ja-JP" altLang="en-US" sz="4000" dirty="0">
              <a:latin typeface="HG丸ｺﾞｼｯｸM-PRO" pitchFamily="50" charset="-128"/>
              <a:ea typeface="HG丸ｺﾞｼｯｸM-PRO" pitchFamily="50" charset="-128"/>
            </a:endParaRPr>
          </a:p>
        </p:txBody>
      </p:sp>
      <p:sp>
        <p:nvSpPr>
          <p:cNvPr id="18" name="正方形/長方形 17"/>
          <p:cNvSpPr/>
          <p:nvPr/>
        </p:nvSpPr>
        <p:spPr>
          <a:xfrm>
            <a:off x="467544" y="5157192"/>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3400" b="1" dirty="0" smtClean="0">
                <a:solidFill>
                  <a:schemeClr val="tx1"/>
                </a:solidFill>
                <a:latin typeface="HG丸ｺﾞｼｯｸM-PRO" pitchFamily="50" charset="-128"/>
                <a:ea typeface="HG丸ｺﾞｼｯｸM-PRO" pitchFamily="50" charset="-128"/>
              </a:rPr>
              <a:t>　できそうな方法について話すときに用いる。</a:t>
            </a:r>
            <a:endParaRPr kumimoji="1" lang="ja-JP" altLang="en-US" sz="3400" b="1" dirty="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1475656" y="1651734"/>
            <a:ext cx="7416824" cy="3431709"/>
          </a:xfrm>
          <a:prstGeom prst="rect">
            <a:avLst/>
          </a:prstGeom>
        </p:spPr>
        <p:txBody>
          <a:bodyPr wrap="square">
            <a:spAutoFit/>
          </a:bodyPr>
          <a:lstStyle/>
          <a:p>
            <a:pPr marL="1619250" indent="-1619250"/>
            <a:r>
              <a:rPr lang="ja-JP" altLang="ja-JP" sz="3200" dirty="0" smtClean="0">
                <a:latin typeface="HG丸ｺﾞｼｯｸM-PRO" pitchFamily="50" charset="-128"/>
                <a:ea typeface="HG丸ｺﾞｼｯｸM-PRO" pitchFamily="50" charset="-128"/>
              </a:rPr>
              <a:t>先　生</a:t>
            </a:r>
            <a:r>
              <a:rPr lang="ja-JP" altLang="en-US" sz="3200" dirty="0" smtClean="0">
                <a:latin typeface="HG丸ｺﾞｼｯｸM-PRO" pitchFamily="50" charset="-128"/>
                <a:ea typeface="HG丸ｺﾞｼｯｸM-PRO" pitchFamily="50" charset="-128"/>
              </a:rPr>
              <a:t>　</a:t>
            </a:r>
            <a:r>
              <a:rPr lang="ja-JP"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じゃあ、３が</a:t>
            </a:r>
            <a:r>
              <a:rPr lang="ja-JP" altLang="ja-JP" sz="3200" dirty="0" smtClean="0">
                <a:latin typeface="HG丸ｺﾞｼｯｸM-PRO" pitchFamily="50" charset="-128"/>
                <a:ea typeface="HG丸ｺﾞｼｯｸM-PRO" pitchFamily="50" charset="-128"/>
              </a:rPr>
              <a:t>４に</a:t>
            </a:r>
            <a:r>
              <a:rPr lang="ja-JP" altLang="en-US" sz="3200" dirty="0" smtClean="0">
                <a:latin typeface="HG丸ｺﾞｼｯｸM-PRO" pitchFamily="50" charset="-128"/>
                <a:ea typeface="HG丸ｺﾞｼｯｸM-PRO" pitchFamily="50" charset="-128"/>
              </a:rPr>
              <a:t>なると</a:t>
            </a:r>
            <a:r>
              <a:rPr lang="ja-JP" altLang="ja-JP" sz="3200" dirty="0" smtClean="0">
                <a:latin typeface="HG丸ｺﾞｼｯｸM-PRO" pitchFamily="50" charset="-128"/>
                <a:ea typeface="HG丸ｺﾞｼｯｸM-PRO" pitchFamily="50" charset="-128"/>
              </a:rPr>
              <a:t>、今と</a:t>
            </a:r>
            <a:r>
              <a:rPr lang="ja-JP" altLang="en-US" sz="3200" dirty="0" smtClean="0">
                <a:latin typeface="HG丸ｺﾞｼｯｸM-PRO" pitchFamily="50" charset="-128"/>
                <a:ea typeface="HG丸ｺﾞｼｯｸM-PRO" pitchFamily="50" charset="-128"/>
              </a:rPr>
              <a:t>何が</a:t>
            </a:r>
            <a:r>
              <a:rPr lang="ja-JP" altLang="ja-JP" sz="3200" dirty="0" smtClean="0">
                <a:latin typeface="HG丸ｺﾞｼｯｸM-PRO" pitchFamily="50" charset="-128"/>
                <a:ea typeface="HG丸ｺﾞｼｯｸM-PRO" pitchFamily="50" charset="-128"/>
              </a:rPr>
              <a:t>どう</a:t>
            </a:r>
            <a:r>
              <a:rPr lang="ja-JP" altLang="en-US" sz="3200" dirty="0" smtClean="0">
                <a:latin typeface="HG丸ｺﾞｼｯｸM-PRO" pitchFamily="50" charset="-128"/>
                <a:ea typeface="HG丸ｺﾞｼｯｸM-PRO" pitchFamily="50" charset="-128"/>
              </a:rPr>
              <a:t>違っていると思いますか？</a:t>
            </a:r>
            <a:r>
              <a:rPr lang="ja-JP" altLang="ja-JP" sz="3200" dirty="0" smtClean="0">
                <a:latin typeface="HG丸ｺﾞｼｯｸM-PRO" pitchFamily="50" charset="-128"/>
                <a:ea typeface="HG丸ｺﾞｼｯｸM-PRO" pitchFamily="50" charset="-128"/>
              </a:rPr>
              <a:t>」</a:t>
            </a:r>
            <a:endParaRPr lang="en-US" altLang="ja-JP" sz="3200" dirty="0" smtClean="0">
              <a:latin typeface="HG丸ｺﾞｼｯｸM-PRO" pitchFamily="50" charset="-128"/>
              <a:ea typeface="HG丸ｺﾞｼｯｸM-PRO" pitchFamily="50" charset="-128"/>
            </a:endParaRPr>
          </a:p>
          <a:p>
            <a:pPr marL="1619250" indent="-1619250">
              <a:spcBef>
                <a:spcPts val="3000"/>
              </a:spcBef>
            </a:pPr>
            <a:r>
              <a:rPr lang="ja-JP" altLang="en-US" sz="3200" dirty="0" smtClean="0">
                <a:latin typeface="HG丸ｺﾞｼｯｸM-PRO" pitchFamily="50" charset="-128"/>
                <a:ea typeface="HG丸ｺﾞｼｯｸM-PRO" pitchFamily="50" charset="-128"/>
              </a:rPr>
              <a:t>保護者　</a:t>
            </a:r>
            <a:r>
              <a:rPr lang="ja-JP"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･･･今は、私が教室まで連れて行ってますが、友達と教室に行く･･･でしょうか</a:t>
            </a:r>
            <a:r>
              <a:rPr lang="ja-JP" altLang="ja-JP" sz="3200" dirty="0" smtClean="0">
                <a:latin typeface="HG丸ｺﾞｼｯｸM-PRO" pitchFamily="50" charset="-128"/>
                <a:ea typeface="HG丸ｺﾞｼｯｸM-PRO" pitchFamily="50" charset="-128"/>
              </a:rPr>
              <a:t>。」</a:t>
            </a:r>
            <a:endParaRPr lang="en-US" altLang="ja-JP" sz="3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コーピング・クエスチョン</a:t>
            </a:r>
            <a:endParaRPr kumimoji="1" lang="ja-JP" altLang="en-US" dirty="0">
              <a:latin typeface="HG丸ｺﾞｼｯｸM-PRO" pitchFamily="50" charset="-128"/>
              <a:ea typeface="HG丸ｺﾞｼｯｸM-PRO" pitchFamily="50" charset="-128"/>
            </a:endParaRPr>
          </a:p>
        </p:txBody>
      </p:sp>
      <p:sp>
        <p:nvSpPr>
          <p:cNvPr id="9" name="正方形/長方形 8"/>
          <p:cNvSpPr/>
          <p:nvPr/>
        </p:nvSpPr>
        <p:spPr>
          <a:xfrm>
            <a:off x="251520" y="1916832"/>
            <a:ext cx="8640960" cy="1323439"/>
          </a:xfrm>
          <a:prstGeom prst="rect">
            <a:avLst/>
          </a:prstGeom>
          <a:solidFill>
            <a:schemeClr val="tx2">
              <a:lumMod val="20000"/>
              <a:lumOff val="80000"/>
            </a:schemeClr>
          </a:solidFill>
        </p:spPr>
        <p:txBody>
          <a:bodyPr wrap="square">
            <a:spAutoFit/>
          </a:bodyPr>
          <a:lstStyle/>
          <a:p>
            <a:pPr marL="715963" indent="-715963"/>
            <a:r>
              <a:rPr lang="ja-JP" altLang="en-US" sz="4000" dirty="0" smtClean="0">
                <a:latin typeface="HG丸ｺﾞｼｯｸM-PRO" pitchFamily="50" charset="-128"/>
                <a:ea typeface="HG丸ｺﾞｼｯｸM-PRO" pitchFamily="50" charset="-128"/>
              </a:rPr>
              <a:t>○ 困難な状況への対処の仕方を教えてもらう。</a:t>
            </a:r>
            <a:endParaRPr lang="en-US" altLang="ja-JP" sz="4000" dirty="0" smtClean="0">
              <a:latin typeface="HG丸ｺﾞｼｯｸM-PRO" pitchFamily="50" charset="-128"/>
              <a:ea typeface="HG丸ｺﾞｼｯｸM-PRO" pitchFamily="50" charset="-128"/>
            </a:endParaRPr>
          </a:p>
        </p:txBody>
      </p:sp>
      <p:sp>
        <p:nvSpPr>
          <p:cNvPr id="8" name="下矢印 7"/>
          <p:cNvSpPr/>
          <p:nvPr/>
        </p:nvSpPr>
        <p:spPr>
          <a:xfrm>
            <a:off x="4067944" y="3717032"/>
            <a:ext cx="100811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7544" y="5157192"/>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kumimoji="1" lang="ja-JP" altLang="en-US" sz="3400" b="1" dirty="0" smtClean="0">
                <a:solidFill>
                  <a:schemeClr val="tx1"/>
                </a:solidFill>
                <a:latin typeface="HG丸ｺﾞｼｯｸM-PRO" pitchFamily="50" charset="-128"/>
                <a:ea typeface="HG丸ｺﾞｼｯｸM-PRO" pitchFamily="50" charset="-128"/>
              </a:rPr>
              <a:t>　困難な状況から、切り抜けるためにしている方法に目を向けさせる。</a:t>
            </a:r>
            <a:endParaRPr kumimoji="1" lang="ja-JP" altLang="en-US" sz="34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コーピング・クエスチョン</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251520" y="1700808"/>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atin typeface="HG丸ｺﾞｼｯｸM-PRO" pitchFamily="50" charset="-128"/>
                <a:ea typeface="HG丸ｺﾞｼｯｸM-PRO" pitchFamily="50" charset="-128"/>
              </a:rPr>
              <a:t>例</a:t>
            </a:r>
            <a:endParaRPr kumimoji="1" lang="ja-JP" altLang="en-US" sz="4000" dirty="0">
              <a:latin typeface="HG丸ｺﾞｼｯｸM-PRO" pitchFamily="50" charset="-128"/>
              <a:ea typeface="HG丸ｺﾞｼｯｸM-PRO" pitchFamily="50" charset="-128"/>
            </a:endParaRPr>
          </a:p>
        </p:txBody>
      </p:sp>
      <p:sp>
        <p:nvSpPr>
          <p:cNvPr id="18" name="正方形/長方形 17"/>
          <p:cNvSpPr/>
          <p:nvPr/>
        </p:nvSpPr>
        <p:spPr>
          <a:xfrm>
            <a:off x="467544" y="5301208"/>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kumimoji="1" lang="ja-JP" altLang="en-US" sz="3600" b="1" dirty="0" smtClean="0">
                <a:solidFill>
                  <a:schemeClr val="tx1"/>
                </a:solidFill>
                <a:latin typeface="HG丸ｺﾞｼｯｸM-PRO" pitchFamily="50" charset="-128"/>
                <a:ea typeface="HG丸ｺﾞｼｯｸM-PRO" pitchFamily="50" charset="-128"/>
              </a:rPr>
              <a:t>　相談者の見付けた有効な方法を尊重し、発展的な対処方法を考える。</a:t>
            </a:r>
            <a:endParaRPr kumimoji="1" lang="ja-JP" altLang="en-US" sz="3600" b="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1331640" y="1340768"/>
            <a:ext cx="7812360" cy="4031873"/>
          </a:xfrm>
          <a:prstGeom prst="rect">
            <a:avLst/>
          </a:prstGeom>
        </p:spPr>
        <p:txBody>
          <a:bodyPr wrap="square">
            <a:spAutoFit/>
          </a:bodyPr>
          <a:lstStyle/>
          <a:p>
            <a:pPr marL="1619250" indent="-1619250"/>
            <a:r>
              <a:rPr lang="ja-JP" altLang="ja-JP" sz="3200" dirty="0" smtClean="0">
                <a:latin typeface="HG丸ｺﾞｼｯｸM-PRO" pitchFamily="50" charset="-128"/>
                <a:ea typeface="HG丸ｺﾞｼｯｸM-PRO" pitchFamily="50" charset="-128"/>
              </a:rPr>
              <a:t>先　生</a:t>
            </a:r>
            <a:r>
              <a:rPr lang="ja-JP" altLang="en-US" sz="3200" dirty="0" smtClean="0">
                <a:latin typeface="HG丸ｺﾞｼｯｸM-PRO" pitchFamily="50" charset="-128"/>
                <a:ea typeface="HG丸ｺﾞｼｯｸM-PRO" pitchFamily="50" charset="-128"/>
              </a:rPr>
              <a:t>　</a:t>
            </a:r>
            <a:r>
              <a:rPr lang="ja-JP"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毎日大変ですね。朝はどんな様子ですか？</a:t>
            </a:r>
            <a:r>
              <a:rPr lang="ja-JP" altLang="ja-JP" sz="3200" dirty="0" smtClean="0">
                <a:latin typeface="HG丸ｺﾞｼｯｸM-PRO" pitchFamily="50" charset="-128"/>
                <a:ea typeface="HG丸ｺﾞｼｯｸM-PRO" pitchFamily="50" charset="-128"/>
              </a:rPr>
              <a:t>」</a:t>
            </a:r>
            <a:endParaRPr lang="en-US" altLang="ja-JP" sz="3200" dirty="0" smtClean="0">
              <a:latin typeface="HG丸ｺﾞｼｯｸM-PRO" pitchFamily="50" charset="-128"/>
              <a:ea typeface="HG丸ｺﾞｼｯｸM-PRO" pitchFamily="50" charset="-128"/>
            </a:endParaRPr>
          </a:p>
          <a:p>
            <a:r>
              <a:rPr lang="ja-JP" altLang="en-US" sz="3200" dirty="0" smtClean="0">
                <a:latin typeface="HG丸ｺﾞｼｯｸM-PRO" pitchFamily="50" charset="-128"/>
                <a:ea typeface="HG丸ｺﾞｼｯｸM-PRO" pitchFamily="50" charset="-128"/>
              </a:rPr>
              <a:t>保護者　</a:t>
            </a:r>
            <a:r>
              <a:rPr lang="ja-JP"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しんどいです。</a:t>
            </a:r>
            <a:r>
              <a:rPr lang="en-US" altLang="ja-JP" sz="3200" dirty="0" smtClean="0">
                <a:latin typeface="HG丸ｺﾞｼｯｸM-PRO" pitchFamily="50" charset="-128"/>
                <a:ea typeface="HG丸ｺﾞｼｯｸM-PRO" pitchFamily="50" charset="-128"/>
              </a:rPr>
              <a:t>]</a:t>
            </a:r>
          </a:p>
          <a:p>
            <a:pPr marL="1619250" indent="-1619250"/>
            <a:r>
              <a:rPr lang="ja-JP" altLang="en-US" sz="3200" dirty="0" smtClean="0">
                <a:latin typeface="HG丸ｺﾞｼｯｸM-PRO" pitchFamily="50" charset="-128"/>
                <a:ea typeface="HG丸ｺﾞｼｯｸM-PRO" pitchFamily="50" charset="-128"/>
              </a:rPr>
              <a:t>先　生　「そんな状況の中で、どうやっ　</a:t>
            </a:r>
            <a:r>
              <a:rPr lang="ja-JP" altLang="en-US" sz="3200" dirty="0" err="1" smtClean="0">
                <a:latin typeface="HG丸ｺﾞｼｯｸM-PRO" pitchFamily="50" charset="-128"/>
                <a:ea typeface="HG丸ｺﾞｼｯｸM-PRO" pitchFamily="50" charset="-128"/>
              </a:rPr>
              <a:t>て</a:t>
            </a:r>
            <a:r>
              <a:rPr lang="ja-JP" altLang="en-US" sz="3200" dirty="0" smtClean="0">
                <a:latin typeface="HG丸ｺﾞｼｯｸM-PRO" pitchFamily="50" charset="-128"/>
                <a:ea typeface="HG丸ｺﾞｼｯｸM-PRO" pitchFamily="50" charset="-128"/>
              </a:rPr>
              <a:t>幼稚園に連れて来ることができたのですか。」</a:t>
            </a:r>
            <a:endParaRPr lang="en-US" altLang="ja-JP" sz="3200" dirty="0" smtClean="0">
              <a:latin typeface="HG丸ｺﾞｼｯｸM-PRO" pitchFamily="50" charset="-128"/>
              <a:ea typeface="HG丸ｺﾞｼｯｸM-PRO" pitchFamily="50" charset="-128"/>
            </a:endParaRPr>
          </a:p>
          <a:p>
            <a:pPr marL="1619250" indent="-1619250"/>
            <a:r>
              <a:rPr lang="ja-JP" altLang="en-US" sz="3200" dirty="0" smtClean="0">
                <a:latin typeface="HG丸ｺﾞｼｯｸM-PRO" pitchFamily="50" charset="-128"/>
                <a:ea typeface="HG丸ｺﾞｼｯｸM-PRO" pitchFamily="50" charset="-128"/>
              </a:rPr>
              <a:t>保護者　「</a:t>
            </a: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夫が一緒に準備をしてくれました。」</a:t>
            </a:r>
            <a:endParaRPr lang="en-US" altLang="ja-JP" sz="32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008112"/>
          </a:xfrm>
          <a:solidFill>
            <a:schemeClr val="accent6">
              <a:lumMod val="60000"/>
              <a:lumOff val="40000"/>
            </a:schemeClr>
          </a:solidFill>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４つの技法の活用例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2744376" y="1356008"/>
            <a:ext cx="5055800" cy="720080"/>
          </a:xfrm>
          <a:prstGeom prst="roundRect">
            <a:avLst/>
          </a:prstGeom>
          <a:solidFill>
            <a:srgbClr val="FF99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コンプリメント</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角丸四角形 3"/>
          <p:cNvSpPr/>
          <p:nvPr/>
        </p:nvSpPr>
        <p:spPr>
          <a:xfrm>
            <a:off x="2741320" y="2076088"/>
            <a:ext cx="5055800" cy="720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スケーリング・クエスチョン</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角丸四角形 4"/>
          <p:cNvSpPr/>
          <p:nvPr/>
        </p:nvSpPr>
        <p:spPr>
          <a:xfrm>
            <a:off x="2741320" y="4524360"/>
            <a:ext cx="5055800" cy="720080"/>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コーピング</a:t>
            </a: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・クエスチョン</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角丸四角形 5"/>
          <p:cNvSpPr/>
          <p:nvPr/>
        </p:nvSpPr>
        <p:spPr>
          <a:xfrm>
            <a:off x="2726080" y="3804280"/>
            <a:ext cx="5055800" cy="720080"/>
          </a:xfrm>
          <a:prstGeom prst="round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例外探し</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角丸四角形 9"/>
          <p:cNvSpPr/>
          <p:nvPr/>
        </p:nvSpPr>
        <p:spPr>
          <a:xfrm>
            <a:off x="2726080" y="5532472"/>
            <a:ext cx="2520280" cy="72008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課題の明確化</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p:cNvSpPr/>
          <p:nvPr/>
        </p:nvSpPr>
        <p:spPr>
          <a:xfrm>
            <a:off x="266760" y="1356008"/>
            <a:ext cx="244827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問題解決への意欲付け</a:t>
            </a:r>
            <a:endPar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266760" y="3084200"/>
            <a:ext cx="244827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問題解決への</a:t>
            </a:r>
            <a:endParaRPr kumimoji="1" lang="en-US" altLang="ja-JP"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糸口</a:t>
            </a: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探</a:t>
            </a: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し</a:t>
            </a:r>
            <a:endPar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正方形/長方形 13"/>
          <p:cNvSpPr/>
          <p:nvPr/>
        </p:nvSpPr>
        <p:spPr>
          <a:xfrm>
            <a:off x="266760" y="5532472"/>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解決</a:t>
            </a: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方法提案</a:t>
            </a:r>
            <a:endPar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角丸四角形 14"/>
          <p:cNvSpPr/>
          <p:nvPr/>
        </p:nvSpPr>
        <p:spPr>
          <a:xfrm>
            <a:off x="5273982" y="5532472"/>
            <a:ext cx="2526194" cy="720080"/>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リソース確認</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2738264" y="3084200"/>
            <a:ext cx="5055800" cy="720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スケーリング・クエスチョン</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角丸四角形 7"/>
          <p:cNvSpPr/>
          <p:nvPr/>
        </p:nvSpPr>
        <p:spPr>
          <a:xfrm>
            <a:off x="7925896" y="1348388"/>
            <a:ext cx="504056" cy="1455400"/>
          </a:xfrm>
          <a:prstGeom prst="roundRect">
            <a:avLst>
              <a:gd name="adj" fmla="val 75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傾聴</a:t>
            </a:r>
            <a:endPar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6" name="角丸四角形 15"/>
          <p:cNvSpPr/>
          <p:nvPr/>
        </p:nvSpPr>
        <p:spPr>
          <a:xfrm>
            <a:off x="7956376" y="3084200"/>
            <a:ext cx="1008112" cy="2160240"/>
          </a:xfrm>
          <a:prstGeom prst="roundRect">
            <a:avLst>
              <a:gd name="adj" fmla="val 75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話題転換</a:t>
            </a:r>
            <a:endPar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角丸四角形 16"/>
          <p:cNvSpPr/>
          <p:nvPr/>
        </p:nvSpPr>
        <p:spPr>
          <a:xfrm>
            <a:off x="8463725" y="1340768"/>
            <a:ext cx="479435" cy="1464920"/>
          </a:xfrm>
          <a:prstGeom prst="roundRect">
            <a:avLst>
              <a:gd name="adj" fmla="val 75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視点変更</a:t>
            </a:r>
            <a:endPar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直角三角形 10"/>
          <p:cNvSpPr/>
          <p:nvPr/>
        </p:nvSpPr>
        <p:spPr>
          <a:xfrm rot="18841121">
            <a:off x="4270811" y="2671978"/>
            <a:ext cx="309193" cy="3091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直角三角形 17"/>
          <p:cNvSpPr/>
          <p:nvPr/>
        </p:nvSpPr>
        <p:spPr>
          <a:xfrm rot="8135854">
            <a:off x="5853660" y="2869129"/>
            <a:ext cx="321957" cy="32195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直角三角形 18"/>
          <p:cNvSpPr/>
          <p:nvPr/>
        </p:nvSpPr>
        <p:spPr>
          <a:xfrm rot="18841121">
            <a:off x="5068052" y="5143273"/>
            <a:ext cx="309193" cy="3091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673224" y="6237312"/>
            <a:ext cx="7643192" cy="446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適宜、「コンプリメント」を入れると効果的</a:t>
            </a:r>
            <a:endPar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9215687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23528" y="188640"/>
            <a:ext cx="8496944" cy="769441"/>
          </a:xfrm>
          <a:prstGeom prst="rect">
            <a:avLst/>
          </a:prstGeom>
          <a:solidFill>
            <a:schemeClr val="accent6">
              <a:lumMod val="40000"/>
              <a:lumOff val="60000"/>
            </a:schemeClr>
          </a:solidFill>
        </p:spPr>
        <p:txBody>
          <a:bodyPr wrap="square" rtlCol="0">
            <a:spAutoFit/>
          </a:bodyPr>
          <a:lstStyle/>
          <a:p>
            <a:pPr algn="ctr"/>
            <a:r>
              <a:rPr lang="ja-JP" altLang="en-US" sz="4400" dirty="0" smtClean="0">
                <a:latin typeface="HG丸ｺﾞｼｯｸM-PRO" pitchFamily="50" charset="-128"/>
                <a:ea typeface="HG丸ｺﾞｼｯｸM-PRO" pitchFamily="50" charset="-128"/>
              </a:rPr>
              <a:t>いろいろな教育相談の手法</a:t>
            </a:r>
            <a:endParaRPr kumimoji="1" lang="en-US" altLang="ja-JP" sz="4400" dirty="0">
              <a:latin typeface="HG丸ｺﾞｼｯｸM-PRO" pitchFamily="50" charset="-128"/>
              <a:ea typeface="HG丸ｺﾞｼｯｸM-PRO" pitchFamily="50" charset="-128"/>
            </a:endParaRPr>
          </a:p>
        </p:txBody>
      </p:sp>
      <p:grpSp>
        <p:nvGrpSpPr>
          <p:cNvPr id="2" name="グループ化 17"/>
          <p:cNvGrpSpPr/>
          <p:nvPr/>
        </p:nvGrpSpPr>
        <p:grpSpPr>
          <a:xfrm>
            <a:off x="3094769" y="3212976"/>
            <a:ext cx="2952328" cy="1584176"/>
            <a:chOff x="1115616" y="1340768"/>
            <a:chExt cx="2448272" cy="1584176"/>
          </a:xfrm>
        </p:grpSpPr>
        <p:sp>
          <p:nvSpPr>
            <p:cNvPr id="6" name="円/楕円 5"/>
            <p:cNvSpPr/>
            <p:nvPr/>
          </p:nvSpPr>
          <p:spPr>
            <a:xfrm>
              <a:off x="1115616" y="1340768"/>
              <a:ext cx="2376264" cy="1584176"/>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17" name="正方形/長方形 16"/>
            <p:cNvSpPr/>
            <p:nvPr/>
          </p:nvSpPr>
          <p:spPr>
            <a:xfrm>
              <a:off x="1115616" y="1340768"/>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グループ</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エンカウンター</a:t>
              </a:r>
              <a:endParaRPr lang="ja-JP" altLang="en-US" sz="2800" dirty="0">
                <a:solidFill>
                  <a:schemeClr val="tx1"/>
                </a:solidFill>
                <a:latin typeface="HG丸ｺﾞｼｯｸM-PRO" pitchFamily="50" charset="-128"/>
                <a:ea typeface="HG丸ｺﾞｼｯｸM-PRO" pitchFamily="50" charset="-128"/>
              </a:endParaRPr>
            </a:p>
          </p:txBody>
        </p:sp>
      </p:grpSp>
      <p:grpSp>
        <p:nvGrpSpPr>
          <p:cNvPr id="3" name="グループ化 19"/>
          <p:cNvGrpSpPr/>
          <p:nvPr/>
        </p:nvGrpSpPr>
        <p:grpSpPr>
          <a:xfrm>
            <a:off x="5868144" y="1887763"/>
            <a:ext cx="2880320" cy="1512167"/>
            <a:chOff x="3563888" y="1025317"/>
            <a:chExt cx="2448272" cy="1570328"/>
          </a:xfrm>
        </p:grpSpPr>
        <p:sp>
          <p:nvSpPr>
            <p:cNvPr id="12" name="円/楕円 11"/>
            <p:cNvSpPr/>
            <p:nvPr/>
          </p:nvSpPr>
          <p:spPr>
            <a:xfrm>
              <a:off x="3563888" y="1025317"/>
              <a:ext cx="2448272" cy="1570328"/>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3563888" y="1083385"/>
              <a:ext cx="2448272" cy="1512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アンガー</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マネジメント</a:t>
              </a:r>
              <a:endParaRPr lang="ja-JP" altLang="en-US" sz="2800" dirty="0">
                <a:solidFill>
                  <a:schemeClr val="tx1"/>
                </a:solidFill>
                <a:latin typeface="HG丸ｺﾞｼｯｸM-PRO" pitchFamily="50" charset="-128"/>
                <a:ea typeface="HG丸ｺﾞｼｯｸM-PRO" pitchFamily="50" charset="-128"/>
              </a:endParaRPr>
            </a:p>
          </p:txBody>
        </p:sp>
      </p:grpSp>
      <p:grpSp>
        <p:nvGrpSpPr>
          <p:cNvPr id="4" name="グループ化 21"/>
          <p:cNvGrpSpPr/>
          <p:nvPr/>
        </p:nvGrpSpPr>
        <p:grpSpPr>
          <a:xfrm>
            <a:off x="6164265" y="3706364"/>
            <a:ext cx="2808312" cy="1450828"/>
            <a:chOff x="5940152" y="1862106"/>
            <a:chExt cx="2448272" cy="1566894"/>
          </a:xfrm>
        </p:grpSpPr>
        <p:sp>
          <p:nvSpPr>
            <p:cNvPr id="8" name="円/楕円 7"/>
            <p:cNvSpPr/>
            <p:nvPr/>
          </p:nvSpPr>
          <p:spPr>
            <a:xfrm>
              <a:off x="5940152" y="1862106"/>
              <a:ext cx="2376264" cy="1555373"/>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5940152" y="1916832"/>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ピアサポート</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活動</a:t>
              </a:r>
              <a:endParaRPr lang="ja-JP" altLang="en-US" sz="2800" dirty="0">
                <a:solidFill>
                  <a:schemeClr val="tx1"/>
                </a:solidFill>
                <a:latin typeface="HG丸ｺﾞｼｯｸM-PRO" pitchFamily="50" charset="-128"/>
                <a:ea typeface="HG丸ｺﾞｼｯｸM-PRO" pitchFamily="50" charset="-128"/>
              </a:endParaRPr>
            </a:p>
          </p:txBody>
        </p:sp>
      </p:grpSp>
      <p:grpSp>
        <p:nvGrpSpPr>
          <p:cNvPr id="5" name="グループ化 23"/>
          <p:cNvGrpSpPr/>
          <p:nvPr/>
        </p:nvGrpSpPr>
        <p:grpSpPr>
          <a:xfrm>
            <a:off x="-49428" y="3669738"/>
            <a:ext cx="3168352" cy="1631470"/>
            <a:chOff x="3131840" y="3021666"/>
            <a:chExt cx="2736304" cy="1631470"/>
          </a:xfrm>
        </p:grpSpPr>
        <p:sp>
          <p:nvSpPr>
            <p:cNvPr id="9" name="円/楕円 8"/>
            <p:cNvSpPr/>
            <p:nvPr/>
          </p:nvSpPr>
          <p:spPr>
            <a:xfrm>
              <a:off x="3192323" y="3021666"/>
              <a:ext cx="2613632" cy="1559462"/>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3131840" y="3140968"/>
              <a:ext cx="273630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ソーシャルスキル</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トレーニング</a:t>
              </a:r>
              <a:endParaRPr lang="ja-JP" altLang="en-US" sz="2800" dirty="0">
                <a:solidFill>
                  <a:schemeClr val="tx1"/>
                </a:solidFill>
                <a:latin typeface="HG丸ｺﾞｼｯｸM-PRO" pitchFamily="50" charset="-128"/>
                <a:ea typeface="HG丸ｺﾞｼｯｸM-PRO" pitchFamily="50" charset="-128"/>
              </a:endParaRPr>
            </a:p>
          </p:txBody>
        </p:sp>
      </p:grpSp>
      <p:grpSp>
        <p:nvGrpSpPr>
          <p:cNvPr id="7" name="グループ化 27"/>
          <p:cNvGrpSpPr/>
          <p:nvPr/>
        </p:nvGrpSpPr>
        <p:grpSpPr>
          <a:xfrm>
            <a:off x="395536" y="1916832"/>
            <a:ext cx="2736304" cy="1512168"/>
            <a:chOff x="247827" y="3356992"/>
            <a:chExt cx="2595981" cy="1512168"/>
          </a:xfrm>
        </p:grpSpPr>
        <p:sp>
          <p:nvSpPr>
            <p:cNvPr id="11" name="円/楕円 10"/>
            <p:cNvSpPr/>
            <p:nvPr/>
          </p:nvSpPr>
          <p:spPr>
            <a:xfrm>
              <a:off x="247827" y="3356992"/>
              <a:ext cx="2595981" cy="1512168"/>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323528" y="3356992"/>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アサーション</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トレーニング</a:t>
              </a:r>
              <a:endParaRPr lang="ja-JP" altLang="en-US" sz="2800" dirty="0">
                <a:solidFill>
                  <a:schemeClr val="tx1"/>
                </a:solidFill>
                <a:latin typeface="HG丸ｺﾞｼｯｸM-PRO" pitchFamily="50" charset="-128"/>
                <a:ea typeface="HG丸ｺﾞｼｯｸM-PRO" pitchFamily="50" charset="-128"/>
              </a:endParaRPr>
            </a:p>
          </p:txBody>
        </p:sp>
      </p:grpSp>
      <p:grpSp>
        <p:nvGrpSpPr>
          <p:cNvPr id="10" name="グループ化 26"/>
          <p:cNvGrpSpPr/>
          <p:nvPr/>
        </p:nvGrpSpPr>
        <p:grpSpPr>
          <a:xfrm>
            <a:off x="4716016" y="5072827"/>
            <a:ext cx="2880320" cy="1633604"/>
            <a:chOff x="1763688" y="4832089"/>
            <a:chExt cx="2736304" cy="1633604"/>
          </a:xfrm>
        </p:grpSpPr>
        <p:sp>
          <p:nvSpPr>
            <p:cNvPr id="15" name="円/楕円 14"/>
            <p:cNvSpPr/>
            <p:nvPr/>
          </p:nvSpPr>
          <p:spPr>
            <a:xfrm>
              <a:off x="1800759" y="4881517"/>
              <a:ext cx="2592288" cy="1584176"/>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26" name="正方形/長方形 25"/>
            <p:cNvSpPr/>
            <p:nvPr/>
          </p:nvSpPr>
          <p:spPr>
            <a:xfrm>
              <a:off x="1763688" y="4832089"/>
              <a:ext cx="273630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キャリア</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カウンセリング</a:t>
              </a:r>
              <a:endParaRPr lang="ja-JP" altLang="en-US" sz="2800" dirty="0">
                <a:solidFill>
                  <a:schemeClr val="tx1"/>
                </a:solidFill>
                <a:latin typeface="HG丸ｺﾞｼｯｸM-PRO" pitchFamily="50" charset="-128"/>
                <a:ea typeface="HG丸ｺﾞｼｯｸM-PRO" pitchFamily="50" charset="-128"/>
              </a:endParaRPr>
            </a:p>
          </p:txBody>
        </p:sp>
      </p:grpSp>
      <p:grpSp>
        <p:nvGrpSpPr>
          <p:cNvPr id="18" name="グループ化 29"/>
          <p:cNvGrpSpPr/>
          <p:nvPr/>
        </p:nvGrpSpPr>
        <p:grpSpPr>
          <a:xfrm>
            <a:off x="3251142" y="1133743"/>
            <a:ext cx="2592288" cy="1719192"/>
            <a:chOff x="6372200" y="3701029"/>
            <a:chExt cx="2592288" cy="1528171"/>
          </a:xfrm>
        </p:grpSpPr>
        <p:sp>
          <p:nvSpPr>
            <p:cNvPr id="13" name="円/楕円 12"/>
            <p:cNvSpPr/>
            <p:nvPr/>
          </p:nvSpPr>
          <p:spPr>
            <a:xfrm>
              <a:off x="6372200" y="3701029"/>
              <a:ext cx="2592288" cy="1472163"/>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29" name="正方形/長方形 28"/>
            <p:cNvSpPr/>
            <p:nvPr/>
          </p:nvSpPr>
          <p:spPr>
            <a:xfrm>
              <a:off x="6444208" y="3717032"/>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ストレス</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マネジメント</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教育</a:t>
              </a:r>
              <a:endParaRPr lang="ja-JP" altLang="en-US" sz="2800" dirty="0">
                <a:solidFill>
                  <a:schemeClr val="tx1"/>
                </a:solidFill>
                <a:latin typeface="HG丸ｺﾞｼｯｸM-PRO" pitchFamily="50" charset="-128"/>
                <a:ea typeface="HG丸ｺﾞｼｯｸM-PRO" pitchFamily="50" charset="-128"/>
              </a:endParaRPr>
            </a:p>
          </p:txBody>
        </p:sp>
      </p:grpSp>
      <p:grpSp>
        <p:nvGrpSpPr>
          <p:cNvPr id="20" name="グループ化 31"/>
          <p:cNvGrpSpPr/>
          <p:nvPr/>
        </p:nvGrpSpPr>
        <p:grpSpPr>
          <a:xfrm>
            <a:off x="1547664" y="5157192"/>
            <a:ext cx="2808312" cy="1584176"/>
            <a:chOff x="4427984" y="4736664"/>
            <a:chExt cx="2592288" cy="1710910"/>
          </a:xfrm>
        </p:grpSpPr>
        <p:sp>
          <p:nvSpPr>
            <p:cNvPr id="14" name="円/楕円 13"/>
            <p:cNvSpPr/>
            <p:nvPr/>
          </p:nvSpPr>
          <p:spPr>
            <a:xfrm>
              <a:off x="4427984" y="4736664"/>
              <a:ext cx="2592288" cy="1710910"/>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HG丸ｺﾞｼｯｸM-PRO" pitchFamily="50" charset="-128"/>
                <a:ea typeface="HG丸ｺﾞｼｯｸM-PRO" pitchFamily="50" charset="-128"/>
              </a:endParaRPr>
            </a:p>
          </p:txBody>
        </p:sp>
        <p:sp>
          <p:nvSpPr>
            <p:cNvPr id="31" name="正方形/長方形 30"/>
            <p:cNvSpPr/>
            <p:nvPr/>
          </p:nvSpPr>
          <p:spPr>
            <a:xfrm>
              <a:off x="4499992" y="4923887"/>
              <a:ext cx="244827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丸ｺﾞｼｯｸM-PRO" pitchFamily="50" charset="-128"/>
                  <a:ea typeface="HG丸ｺﾞｼｯｸM-PRO" pitchFamily="50" charset="-128"/>
                </a:rPr>
                <a:t>ライフスキル</a:t>
              </a:r>
              <a:endParaRPr lang="en-US" altLang="ja-JP" sz="2800" dirty="0" smtClean="0">
                <a:solidFill>
                  <a:schemeClr val="tx1"/>
                </a:solidFill>
                <a:latin typeface="HG丸ｺﾞｼｯｸM-PRO" pitchFamily="50" charset="-128"/>
                <a:ea typeface="HG丸ｺﾞｼｯｸM-PRO" pitchFamily="50" charset="-128"/>
              </a:endParaRPr>
            </a:p>
            <a:p>
              <a:pPr algn="ctr"/>
              <a:r>
                <a:rPr lang="ja-JP" altLang="en-US" sz="2800" dirty="0" smtClean="0">
                  <a:solidFill>
                    <a:schemeClr val="tx1"/>
                  </a:solidFill>
                  <a:latin typeface="HG丸ｺﾞｼｯｸM-PRO" pitchFamily="50" charset="-128"/>
                  <a:ea typeface="HG丸ｺﾞｼｯｸM-PRO" pitchFamily="50" charset="-128"/>
                </a:rPr>
                <a:t>トレーニング</a:t>
              </a:r>
              <a:endParaRPr lang="ja-JP" altLang="en-US" sz="2800" dirty="0">
                <a:solidFill>
                  <a:schemeClr val="tx1"/>
                </a:solidFill>
                <a:latin typeface="HG丸ｺﾞｼｯｸM-PRO" pitchFamily="50" charset="-128"/>
                <a:ea typeface="HG丸ｺﾞｼｯｸM-PRO" pitchFamily="50" charset="-128"/>
              </a:endParaRPr>
            </a:p>
          </p:txBody>
        </p:sp>
      </p:grpSp>
      <p:sp>
        <p:nvSpPr>
          <p:cNvPr id="33" name="テキスト ボックス 32"/>
          <p:cNvSpPr txBox="1"/>
          <p:nvPr/>
        </p:nvSpPr>
        <p:spPr>
          <a:xfrm>
            <a:off x="6973213" y="6488668"/>
            <a:ext cx="2170787" cy="369332"/>
          </a:xfrm>
          <a:prstGeom prst="rect">
            <a:avLst/>
          </a:prstGeom>
          <a:noFill/>
        </p:spPr>
        <p:txBody>
          <a:bodyPr wrap="none" rtlCol="0">
            <a:spAutoFit/>
          </a:bodyPr>
          <a:lstStyle/>
          <a:p>
            <a:r>
              <a:rPr kumimoji="1" lang="en-US" altLang="ja-JP" dirty="0" smtClean="0"/>
              <a:t>『</a:t>
            </a:r>
            <a:r>
              <a:rPr kumimoji="1" lang="ja-JP" altLang="en-US" dirty="0" smtClean="0"/>
              <a:t>生徒指導提要</a:t>
            </a:r>
            <a:r>
              <a:rPr kumimoji="1" lang="en-US" altLang="ja-JP" dirty="0" smtClean="0"/>
              <a:t>』</a:t>
            </a:r>
            <a:r>
              <a:rPr kumimoji="1" lang="ja-JP" altLang="en-US" dirty="0" smtClean="0"/>
              <a:t>より</a:t>
            </a:r>
            <a:endParaRPr kumimoji="1" lang="ja-JP"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39552" y="1196752"/>
            <a:ext cx="8136904" cy="3456384"/>
          </a:xfrm>
          <a:prstGeom prst="roundRect">
            <a:avLst>
              <a:gd name="adj" fmla="val 10232"/>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2925"/>
            <a:r>
              <a:rPr lang="ja-JP" altLang="en-US" sz="4000" b="1" dirty="0" smtClean="0">
                <a:solidFill>
                  <a:schemeClr val="tx1"/>
                </a:solidFill>
                <a:latin typeface="HG丸ｺﾞｼｯｸM-PRO" pitchFamily="50" charset="-128"/>
                <a:ea typeface="HG丸ｺﾞｼｯｸM-PRO" pitchFamily="50" charset="-128"/>
              </a:rPr>
              <a:t>紹介した手法のいくつかは、教育センターの研修で学ぶことができます。興味がある方は、本センターの研修に、ぜひ御参加ください。</a:t>
            </a:r>
            <a:endParaRPr lang="ja-JP" altLang="en-US" sz="4000" b="1" dirty="0">
              <a:solidFill>
                <a:schemeClr val="tx1"/>
              </a:solidFill>
              <a:latin typeface="HG丸ｺﾞｼｯｸM-PRO" pitchFamily="50" charset="-128"/>
              <a:ea typeface="HG丸ｺﾞｼｯｸM-PRO" pitchFamily="50" charset="-128"/>
            </a:endParaRPr>
          </a:p>
        </p:txBody>
      </p:sp>
      <p:pic>
        <p:nvPicPr>
          <p:cNvPr id="61442" name="Picture 2" descr="「みきゃん」の画像検索結果"/>
          <p:cNvPicPr>
            <a:picLocks noChangeAspect="1" noChangeArrowheads="1"/>
          </p:cNvPicPr>
          <p:nvPr/>
        </p:nvPicPr>
        <p:blipFill>
          <a:blip r:embed="rId3" cstate="print"/>
          <a:srcRect/>
          <a:stretch>
            <a:fillRect/>
          </a:stretch>
        </p:blipFill>
        <p:spPr bwMode="auto">
          <a:xfrm>
            <a:off x="5652120" y="4005064"/>
            <a:ext cx="1996262" cy="2520280"/>
          </a:xfrm>
          <a:prstGeom prst="rect">
            <a:avLst/>
          </a:prstGeom>
          <a:noFill/>
        </p:spPr>
      </p:pic>
      <p:sp>
        <p:nvSpPr>
          <p:cNvPr id="6" name="角丸四角形吹き出し 5"/>
          <p:cNvSpPr/>
          <p:nvPr/>
        </p:nvSpPr>
        <p:spPr>
          <a:xfrm>
            <a:off x="2051720" y="5157192"/>
            <a:ext cx="3312368" cy="1080120"/>
          </a:xfrm>
          <a:prstGeom prst="wedgeRoundRectCallout">
            <a:avLst>
              <a:gd name="adj1" fmla="val 61718"/>
              <a:gd name="adj2" fmla="val -26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latin typeface="HGP創英角ﾎﾟｯﾌﾟ体" pitchFamily="50" charset="-128"/>
                <a:ea typeface="HGP創英角ﾎﾟｯﾌﾟ体" pitchFamily="50" charset="-128"/>
              </a:rPr>
              <a:t>待</a:t>
            </a:r>
            <a:r>
              <a:rPr kumimoji="1" lang="ja-JP" altLang="en-US" sz="3200" dirty="0" smtClean="0">
                <a:latin typeface="HGP創英角ﾎﾟｯﾌﾟ体" pitchFamily="50" charset="-128"/>
                <a:ea typeface="HGP創英角ﾎﾟｯﾌﾟ体" pitchFamily="50" charset="-128"/>
              </a:rPr>
              <a:t>っとる</a:t>
            </a:r>
            <a:r>
              <a:rPr kumimoji="1" lang="ja-JP" altLang="en-US" sz="3200" dirty="0" err="1" smtClean="0">
                <a:latin typeface="HGP創英角ﾎﾟｯﾌﾟ体" pitchFamily="50" charset="-128"/>
                <a:ea typeface="HGP創英角ﾎﾟｯﾌﾟ体" pitchFamily="50" charset="-128"/>
              </a:rPr>
              <a:t>けん</a:t>
            </a:r>
            <a:r>
              <a:rPr kumimoji="1" lang="ja-JP" altLang="en-US" sz="3200" dirty="0" smtClean="0">
                <a:latin typeface="HGP創英角ﾎﾟｯﾌﾟ体" pitchFamily="50" charset="-128"/>
                <a:ea typeface="HGP創英角ﾎﾟｯﾌﾟ体" pitchFamily="50" charset="-128"/>
              </a:rPr>
              <a:t>！</a:t>
            </a:r>
            <a:endParaRPr kumimoji="1" lang="ja-JP" altLang="en-US" sz="3200" dirty="0">
              <a:latin typeface="HGP創英角ﾎﾟｯﾌﾟ体" pitchFamily="50" charset="-128"/>
              <a:ea typeface="HGP創英角ﾎﾟｯﾌﾟ体" pitchFamily="50" charset="-128"/>
            </a:endParaRPr>
          </a:p>
        </p:txBody>
      </p:sp>
      <p:sp>
        <p:nvSpPr>
          <p:cNvPr id="7" name="正方形/長方形 6"/>
          <p:cNvSpPr/>
          <p:nvPr/>
        </p:nvSpPr>
        <p:spPr>
          <a:xfrm>
            <a:off x="251520" y="260648"/>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latin typeface="HGS創英角ﾎﾟｯﾌﾟ体" pitchFamily="50" charset="-128"/>
                <a:ea typeface="HGS創英角ﾎﾟｯﾌﾟ体" pitchFamily="50" charset="-128"/>
              </a:rPr>
              <a:t>愛媛県総合教育センターからのお知らせ</a:t>
            </a:r>
            <a:endParaRPr kumimoji="1" lang="ja-JP" altLang="en-US" sz="3600" dirty="0">
              <a:solidFill>
                <a:schemeClr val="tx1"/>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971522"/>
            <a:ext cx="8064896" cy="3785652"/>
          </a:xfrm>
          <a:prstGeom prst="rect">
            <a:avLst/>
          </a:prstGeom>
          <a:solidFill>
            <a:schemeClr val="tx2">
              <a:lumMod val="20000"/>
              <a:lumOff val="80000"/>
            </a:schemeClr>
          </a:solidFill>
        </p:spPr>
        <p:txBody>
          <a:bodyPr wrap="square" rtlCol="0">
            <a:spAutoFit/>
          </a:bodyPr>
          <a:lstStyle/>
          <a:p>
            <a:r>
              <a:rPr lang="ja-JP" altLang="en-US" sz="4000" dirty="0" smtClean="0">
                <a:latin typeface="HG丸ｺﾞｼｯｸM-PRO" pitchFamily="50" charset="-128"/>
                <a:ea typeface="HG丸ｺﾞｼｯｸM-PRO" pitchFamily="50" charset="-128"/>
              </a:rPr>
              <a:t>○ </a:t>
            </a:r>
            <a:r>
              <a:rPr lang="ja-JP" altLang="ja-JP" sz="4000" dirty="0" smtClean="0">
                <a:latin typeface="HG丸ｺﾞｼｯｸM-PRO" pitchFamily="50" charset="-128"/>
                <a:ea typeface="HG丸ｺﾞｼｯｸM-PRO" pitchFamily="50" charset="-128"/>
              </a:rPr>
              <a:t>優先的に時間を設け</a:t>
            </a:r>
            <a:r>
              <a:rPr lang="ja-JP" altLang="en-US" sz="4000" dirty="0" smtClean="0">
                <a:latin typeface="HG丸ｺﾞｼｯｸM-PRO" pitchFamily="50" charset="-128"/>
                <a:ea typeface="HG丸ｺﾞｼｯｸM-PRO" pitchFamily="50" charset="-128"/>
              </a:rPr>
              <a:t>る</a:t>
            </a:r>
            <a:endParaRPr lang="en-US" altLang="ja-JP" sz="4000" dirty="0" smtClean="0">
              <a:latin typeface="HG丸ｺﾞｼｯｸM-PRO" pitchFamily="50" charset="-128"/>
              <a:ea typeface="HG丸ｺﾞｼｯｸM-PRO" pitchFamily="50" charset="-128"/>
            </a:endParaRPr>
          </a:p>
          <a:p>
            <a:pPr marL="630238" indent="-630238">
              <a:spcBef>
                <a:spcPts val="2400"/>
              </a:spcBef>
            </a:pPr>
            <a:r>
              <a:rPr lang="ja-JP" altLang="en-US" sz="4000" dirty="0" smtClean="0">
                <a:latin typeface="HG丸ｺﾞｼｯｸM-PRO" pitchFamily="50" charset="-128"/>
                <a:ea typeface="HG丸ｺﾞｼｯｸM-PRO" pitchFamily="50" charset="-128"/>
              </a:rPr>
              <a:t>○ 保護者からの自発的な</a:t>
            </a:r>
            <a:r>
              <a:rPr lang="ja-JP" altLang="ja-JP" sz="4000" dirty="0" smtClean="0">
                <a:latin typeface="HG丸ｺﾞｼｯｸM-PRO" pitchFamily="50" charset="-128"/>
                <a:ea typeface="HG丸ｺﾞｼｯｸM-PRO" pitchFamily="50" charset="-128"/>
              </a:rPr>
              <a:t>申し出</a:t>
            </a:r>
            <a:r>
              <a:rPr lang="ja-JP" altLang="en-US" sz="4000" dirty="0" smtClean="0">
                <a:latin typeface="HG丸ｺﾞｼｯｸM-PRO" pitchFamily="50" charset="-128"/>
                <a:ea typeface="HG丸ｺﾞｼｯｸM-PRO" pitchFamily="50" charset="-128"/>
              </a:rPr>
              <a:t>には、</a:t>
            </a:r>
            <a:r>
              <a:rPr lang="ja-JP" altLang="ja-JP" sz="4000" dirty="0" smtClean="0">
                <a:latin typeface="HG丸ｺﾞｼｯｸM-PRO" pitchFamily="50" charset="-128"/>
                <a:ea typeface="HG丸ｺﾞｼｯｸM-PRO" pitchFamily="50" charset="-128"/>
              </a:rPr>
              <a:t>相当な理由</a:t>
            </a:r>
            <a:r>
              <a:rPr lang="ja-JP" altLang="en-US" sz="4000" dirty="0" smtClean="0">
                <a:latin typeface="HG丸ｺﾞｼｯｸM-PRO" pitchFamily="50" charset="-128"/>
                <a:ea typeface="HG丸ｺﾞｼｯｸM-PRO" pitchFamily="50" charset="-128"/>
              </a:rPr>
              <a:t>があると考える</a:t>
            </a:r>
            <a:endParaRPr lang="en-US" altLang="ja-JP" sz="4000" dirty="0" smtClean="0">
              <a:latin typeface="HG丸ｺﾞｼｯｸM-PRO" pitchFamily="50" charset="-128"/>
              <a:ea typeface="HG丸ｺﾞｼｯｸM-PRO" pitchFamily="50" charset="-128"/>
            </a:endParaRPr>
          </a:p>
          <a:p>
            <a:pPr marL="630238" indent="-630238">
              <a:spcBef>
                <a:spcPts val="2400"/>
              </a:spcBef>
            </a:pPr>
            <a:r>
              <a:rPr lang="ja-JP" altLang="en-US" sz="4000" dirty="0" smtClean="0">
                <a:latin typeface="HG丸ｺﾞｼｯｸM-PRO" pitchFamily="50" charset="-128"/>
                <a:ea typeface="HG丸ｺﾞｼｯｸM-PRO" pitchFamily="50" charset="-128"/>
              </a:rPr>
              <a:t>○ </a:t>
            </a:r>
            <a:r>
              <a:rPr lang="ja-JP" altLang="ja-JP" sz="4000" dirty="0" smtClean="0">
                <a:latin typeface="HG丸ｺﾞｼｯｸM-PRO" pitchFamily="50" charset="-128"/>
                <a:ea typeface="HG丸ｺﾞｼｯｸM-PRO" pitchFamily="50" charset="-128"/>
              </a:rPr>
              <a:t>短い時間でも</a:t>
            </a:r>
            <a:r>
              <a:rPr lang="ja-JP" altLang="en-US" sz="4000" dirty="0" smtClean="0">
                <a:latin typeface="HG丸ｺﾞｼｯｸM-PRO" pitchFamily="50" charset="-128"/>
                <a:ea typeface="HG丸ｺﾞｼｯｸM-PRO" pitchFamily="50" charset="-128"/>
              </a:rPr>
              <a:t>、</a:t>
            </a:r>
            <a:r>
              <a:rPr lang="ja-JP" altLang="ja-JP" sz="4000" dirty="0" smtClean="0">
                <a:latin typeface="HG丸ｺﾞｼｯｸM-PRO" pitchFamily="50" charset="-128"/>
                <a:ea typeface="HG丸ｺﾞｼｯｸM-PRO" pitchFamily="50" charset="-128"/>
              </a:rPr>
              <a:t>必ずその場で対応</a:t>
            </a:r>
            <a:r>
              <a:rPr lang="ja-JP" altLang="en-US" sz="4000" dirty="0" smtClean="0">
                <a:latin typeface="HG丸ｺﾞｼｯｸM-PRO" pitchFamily="50" charset="-128"/>
                <a:ea typeface="HG丸ｺﾞｼｯｸM-PRO" pitchFamily="50" charset="-128"/>
              </a:rPr>
              <a:t>する</a:t>
            </a:r>
            <a:endParaRPr lang="en-US" altLang="ja-JP" sz="4800" dirty="0" smtClean="0">
              <a:latin typeface="HG丸ｺﾞｼｯｸM-PRO" pitchFamily="50" charset="-128"/>
              <a:ea typeface="HG丸ｺﾞｼｯｸM-PRO" pitchFamily="50" charset="-128"/>
            </a:endParaRPr>
          </a:p>
        </p:txBody>
      </p:sp>
      <p:sp>
        <p:nvSpPr>
          <p:cNvPr id="3" name="正方形/長方形 2"/>
          <p:cNvSpPr/>
          <p:nvPr/>
        </p:nvSpPr>
        <p:spPr>
          <a:xfrm>
            <a:off x="0" y="692696"/>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ja-JP" sz="5400" dirty="0" smtClean="0">
                <a:solidFill>
                  <a:schemeClr val="tx1"/>
                </a:solidFill>
                <a:latin typeface="HG丸ｺﾞｼｯｸM-PRO" pitchFamily="50" charset="-128"/>
                <a:ea typeface="HG丸ｺﾞｼｯｸM-PRO" pitchFamily="50" charset="-128"/>
              </a:rPr>
              <a:t>自発相談</a:t>
            </a:r>
            <a:endParaRPr lang="en-US" altLang="ja-JP" sz="5400" dirty="0" smtClean="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1043608" y="1268760"/>
            <a:ext cx="7632848" cy="1584176"/>
          </a:xfrm>
          <a:prstGeom prst="wedgeRoundRectCallout">
            <a:avLst>
              <a:gd name="adj1" fmla="val -10128"/>
              <a:gd name="adj2" fmla="val 6893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a:r>
              <a:rPr kumimoji="1" lang="ja-JP" altLang="en-US" sz="4800" dirty="0" smtClean="0">
                <a:solidFill>
                  <a:schemeClr val="tx1"/>
                </a:solidFill>
                <a:latin typeface="HGP創英角ﾎﾟｯﾌﾟ体" pitchFamily="50" charset="-128"/>
                <a:ea typeface="HGP創英角ﾎﾟｯﾌﾟ体" pitchFamily="50" charset="-128"/>
              </a:rPr>
              <a:t>研修お疲れさま</a:t>
            </a:r>
            <a:r>
              <a:rPr kumimoji="1" lang="ja-JP" altLang="en-US" sz="4800" dirty="0" err="1" smtClean="0">
                <a:solidFill>
                  <a:schemeClr val="tx1"/>
                </a:solidFill>
                <a:latin typeface="HGP創英角ﾎﾟｯﾌﾟ体" pitchFamily="50" charset="-128"/>
                <a:ea typeface="HGP創英角ﾎﾟｯﾌﾟ体" pitchFamily="50" charset="-128"/>
              </a:rPr>
              <a:t>で</a:t>
            </a:r>
            <a:r>
              <a:rPr kumimoji="1" lang="ja-JP" altLang="en-US" sz="4800" dirty="0" smtClean="0">
                <a:solidFill>
                  <a:schemeClr val="tx1"/>
                </a:solidFill>
                <a:latin typeface="HGP創英角ﾎﾟｯﾌﾟ体" pitchFamily="50" charset="-128"/>
                <a:ea typeface="HGP創英角ﾎﾟｯﾌﾟ体" pitchFamily="50" charset="-128"/>
              </a:rPr>
              <a:t>した。</a:t>
            </a:r>
            <a:endParaRPr kumimoji="1" lang="ja-JP" altLang="en-US" sz="4800" dirty="0">
              <a:solidFill>
                <a:schemeClr val="tx1"/>
              </a:solidFill>
              <a:latin typeface="HGP創英角ﾎﾟｯﾌﾟ体" pitchFamily="50" charset="-128"/>
              <a:ea typeface="HGP創英角ﾎﾟｯﾌﾟ体"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3491880" y="3501008"/>
            <a:ext cx="1980220" cy="2376264"/>
          </a:xfrm>
          <a:prstGeom prst="rect">
            <a:avLst/>
          </a:prstGeom>
          <a:noFill/>
          <a:ln w="9525">
            <a:noFill/>
            <a:miter lim="800000"/>
            <a:headEnd/>
            <a:tailEnd/>
          </a:ln>
        </p:spPr>
      </p:pic>
      <p:sp>
        <p:nvSpPr>
          <p:cNvPr id="6" name="額縁 5">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2064"/>
            <a:ext cx="8229600" cy="1143000"/>
          </a:xfrm>
          <a:solidFill>
            <a:schemeClr val="accent6"/>
          </a:solidFill>
        </p:spPr>
        <p:txBody>
          <a:bodyPr/>
          <a:lstStyle/>
          <a:p>
            <a:r>
              <a:rPr kumimoji="1" lang="ja-JP" altLang="en-US" i="1" dirty="0" smtClean="0">
                <a:solidFill>
                  <a:schemeClr val="bg1"/>
                </a:solidFill>
                <a:latin typeface="HGP創英角ﾎﾟｯﾌﾟ体" pitchFamily="50" charset="-128"/>
                <a:ea typeface="HGP創英角ﾎﾟｯﾌﾟ体" pitchFamily="50" charset="-128"/>
              </a:rPr>
              <a:t>Ｌｅｔ‘ｓ　エクササイズ</a:t>
            </a:r>
            <a:endParaRPr kumimoji="1" lang="ja-JP" altLang="en-US" i="1" dirty="0">
              <a:solidFill>
                <a:schemeClr val="bg1"/>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kumimoji="1" lang="ja-JP" altLang="en-US" dirty="0" smtClean="0">
                <a:solidFill>
                  <a:schemeClr val="bg1"/>
                </a:solidFill>
                <a:latin typeface="HGP創英角ﾎﾟｯﾌﾟ体" pitchFamily="50" charset="-128"/>
                <a:ea typeface="HGP創英角ﾎﾟｯﾌﾟ体" pitchFamily="50" charset="-128"/>
              </a:rPr>
              <a:t>Ｑ４ エクササイズ　傾聴</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3" name="正方形/長方形 2"/>
          <p:cNvSpPr/>
          <p:nvPr/>
        </p:nvSpPr>
        <p:spPr>
          <a:xfrm>
            <a:off x="467544" y="1556792"/>
            <a:ext cx="820891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en-US" sz="2400" dirty="0" smtClean="0">
                <a:solidFill>
                  <a:schemeClr val="tx1"/>
                </a:solidFill>
                <a:latin typeface="HG丸ｺﾞｼｯｸM-PRO" pitchFamily="50" charset="-128"/>
                <a:ea typeface="HG丸ｺﾞｼｯｸM-PRO" pitchFamily="50" charset="-128"/>
              </a:rPr>
              <a:t>二人組になって、傾聴の練習をしてみましょう。</a:t>
            </a:r>
            <a:endParaRPr lang="en-US" altLang="ja-JP" sz="2400" dirty="0" smtClean="0">
              <a:solidFill>
                <a:schemeClr val="tx1"/>
              </a:solidFill>
              <a:latin typeface="HG丸ｺﾞｼｯｸM-PRO" pitchFamily="50" charset="-128"/>
              <a:ea typeface="HG丸ｺﾞｼｯｸM-PRO" pitchFamily="50" charset="-128"/>
            </a:endParaRPr>
          </a:p>
          <a:p>
            <a:r>
              <a:rPr lang="ja-JP" altLang="ja-JP" sz="2400" dirty="0" smtClean="0">
                <a:solidFill>
                  <a:schemeClr val="tx1"/>
                </a:solidFill>
                <a:latin typeface="HG丸ｺﾞｼｯｸM-PRO" pitchFamily="50" charset="-128"/>
                <a:ea typeface="HG丸ｺﾞｼｯｸM-PRO" pitchFamily="50" charset="-128"/>
              </a:rPr>
              <a:t>テーマ</a:t>
            </a:r>
            <a:r>
              <a:rPr lang="ja-JP" altLang="en-US" sz="2400" dirty="0" smtClean="0">
                <a:solidFill>
                  <a:schemeClr val="tx1"/>
                </a:solidFill>
                <a:latin typeface="HG丸ｺﾞｼｯｸM-PRO" pitchFamily="50" charset="-128"/>
                <a:ea typeface="HG丸ｺﾞｼｯｸM-PRO" pitchFamily="50" charset="-128"/>
              </a:rPr>
              <a:t>は、</a:t>
            </a:r>
            <a:r>
              <a:rPr lang="ja-JP" altLang="ja-JP" sz="2400" dirty="0" smtClean="0">
                <a:solidFill>
                  <a:schemeClr val="tx1"/>
                </a:solidFill>
                <a:latin typeface="HG丸ｺﾞｼｯｸM-PRO" pitchFamily="50" charset="-128"/>
                <a:ea typeface="HG丸ｺﾞｼｯｸM-PRO" pitchFamily="50" charset="-128"/>
              </a:rPr>
              <a:t>最近、嬉しかったこと、悲しかったこと、腹が立ったこと</a:t>
            </a:r>
            <a:r>
              <a:rPr lang="ja-JP" altLang="en-US" sz="2400" dirty="0" smtClean="0">
                <a:solidFill>
                  <a:schemeClr val="tx1"/>
                </a:solidFill>
                <a:latin typeface="HG丸ｺﾞｼｯｸM-PRO" pitchFamily="50" charset="-128"/>
                <a:ea typeface="HG丸ｺﾞｼｯｸM-PRO" pitchFamily="50" charset="-128"/>
              </a:rPr>
              <a:t>から１つ選んでください。（話す時間は１分）</a:t>
            </a:r>
            <a:endParaRPr lang="ja-JP" altLang="ja-JP" sz="2400" dirty="0">
              <a:solidFill>
                <a:schemeClr val="tx1"/>
              </a:solidFill>
              <a:latin typeface="HG丸ｺﾞｼｯｸM-PRO" pitchFamily="50" charset="-128"/>
              <a:ea typeface="HG丸ｺﾞｼｯｸM-PRO" pitchFamily="50" charset="-128"/>
            </a:endParaRPr>
          </a:p>
        </p:txBody>
      </p:sp>
      <p:sp>
        <p:nvSpPr>
          <p:cNvPr id="4" name="角丸四角形 3"/>
          <p:cNvSpPr/>
          <p:nvPr/>
        </p:nvSpPr>
        <p:spPr>
          <a:xfrm>
            <a:off x="683568" y="3140968"/>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パターン①</a:t>
            </a:r>
            <a:endParaRPr kumimoji="1" lang="ja-JP" altLang="en-US" sz="2400" dirty="0">
              <a:latin typeface="HG丸ｺﾞｼｯｸM-PRO" pitchFamily="50" charset="-128"/>
              <a:ea typeface="HG丸ｺﾞｼｯｸM-PRO" pitchFamily="50" charset="-128"/>
            </a:endParaRPr>
          </a:p>
        </p:txBody>
      </p:sp>
      <p:sp>
        <p:nvSpPr>
          <p:cNvPr id="5" name="角丸四角形 4"/>
          <p:cNvSpPr/>
          <p:nvPr/>
        </p:nvSpPr>
        <p:spPr>
          <a:xfrm>
            <a:off x="683568" y="4797152"/>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パターン②</a:t>
            </a:r>
            <a:endParaRPr kumimoji="1" lang="ja-JP" altLang="en-US" sz="2400" dirty="0">
              <a:latin typeface="HG丸ｺﾞｼｯｸM-PRO" pitchFamily="50" charset="-128"/>
              <a:ea typeface="HG丸ｺﾞｼｯｸM-PRO" pitchFamily="50" charset="-128"/>
            </a:endParaRPr>
          </a:p>
        </p:txBody>
      </p:sp>
      <p:sp>
        <p:nvSpPr>
          <p:cNvPr id="6" name="正方形/長方形 5"/>
          <p:cNvSpPr/>
          <p:nvPr/>
        </p:nvSpPr>
        <p:spPr>
          <a:xfrm>
            <a:off x="755576" y="3645024"/>
            <a:ext cx="78488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ja-JP" sz="2400" dirty="0" smtClean="0">
                <a:solidFill>
                  <a:schemeClr val="tx1"/>
                </a:solidFill>
                <a:latin typeface="HG丸ｺﾞｼｯｸM-PRO" pitchFamily="50" charset="-128"/>
                <a:ea typeface="HG丸ｺﾞｼｯｸM-PRO" pitchFamily="50" charset="-128"/>
              </a:rPr>
              <a:t>聴き手は、</a:t>
            </a:r>
            <a:r>
              <a:rPr lang="ja-JP" altLang="en-US" sz="2400" dirty="0" smtClean="0">
                <a:solidFill>
                  <a:schemeClr val="tx1"/>
                </a:solidFill>
                <a:latin typeface="HG丸ｺﾞｼｯｸM-PRO" pitchFamily="50" charset="-128"/>
                <a:ea typeface="HG丸ｺﾞｼｯｸM-PRO" pitchFamily="50" charset="-128"/>
              </a:rPr>
              <a:t>うなずきや</a:t>
            </a:r>
            <a:r>
              <a:rPr lang="ja-JP" altLang="ja-JP" sz="2400" dirty="0" smtClean="0">
                <a:solidFill>
                  <a:schemeClr val="tx1"/>
                </a:solidFill>
                <a:latin typeface="HG丸ｺﾞｼｯｸM-PRO" pitchFamily="50" charset="-128"/>
                <a:ea typeface="HG丸ｺﾞｼｯｸM-PRO" pitchFamily="50" charset="-128"/>
              </a:rPr>
              <a:t>、言葉を掛けずに、じっと黙って話を聴きましょう。</a:t>
            </a:r>
            <a:endParaRPr kumimoji="1" lang="ja-JP" altLang="en-US" sz="24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755576" y="5301208"/>
            <a:ext cx="78488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en-US" sz="2400" dirty="0" smtClean="0">
                <a:solidFill>
                  <a:schemeClr val="tx1"/>
                </a:solidFill>
                <a:latin typeface="HG丸ｺﾞｼｯｸM-PRO" pitchFamily="50" charset="-128"/>
                <a:ea typeface="HG丸ｺﾞｼｯｸM-PRO" pitchFamily="50" charset="-128"/>
              </a:rPr>
              <a:t>聴き手は、うなず</a:t>
            </a:r>
            <a:r>
              <a:rPr lang="ja-JP" altLang="ja-JP" sz="2400" dirty="0" smtClean="0">
                <a:solidFill>
                  <a:schemeClr val="tx1"/>
                </a:solidFill>
                <a:latin typeface="HG丸ｺﾞｼｯｸM-PRO" pitchFamily="50" charset="-128"/>
                <a:ea typeface="HG丸ｺﾞｼｯｸM-PRO" pitchFamily="50" charset="-128"/>
              </a:rPr>
              <a:t>いたり、「それで」などの言葉を掛け</a:t>
            </a:r>
            <a:r>
              <a:rPr lang="ja-JP" altLang="en-US" sz="2400" dirty="0" smtClean="0">
                <a:solidFill>
                  <a:schemeClr val="tx1"/>
                </a:solidFill>
                <a:latin typeface="HG丸ｺﾞｼｯｸM-PRO" pitchFamily="50" charset="-128"/>
                <a:ea typeface="HG丸ｺﾞｼｯｸM-PRO" pitchFamily="50" charset="-128"/>
              </a:rPr>
              <a:t>たりし</a:t>
            </a:r>
            <a:r>
              <a:rPr lang="ja-JP" altLang="ja-JP" sz="2400" dirty="0" smtClean="0">
                <a:solidFill>
                  <a:schemeClr val="tx1"/>
                </a:solidFill>
                <a:latin typeface="HG丸ｺﾞｼｯｸM-PRO" pitchFamily="50" charset="-128"/>
                <a:ea typeface="HG丸ｺﾞｼｯｸM-PRO" pitchFamily="50" charset="-128"/>
              </a:rPr>
              <a:t>ながら話を聴きましょう。</a:t>
            </a:r>
            <a:endParaRPr kumimoji="1" lang="ja-JP" altLang="en-US" sz="24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kumimoji="1" lang="ja-JP" altLang="en-US" dirty="0" smtClean="0">
                <a:solidFill>
                  <a:schemeClr val="bg1"/>
                </a:solidFill>
                <a:latin typeface="HGP創英角ﾎﾟｯﾌﾟ体" pitchFamily="50" charset="-128"/>
                <a:ea typeface="HGP創英角ﾎﾟｯﾌﾟ体" pitchFamily="50" charset="-128"/>
              </a:rPr>
              <a:t>Ｑ４ エクササイズ　振り返り</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3" name="正方形/長方形 2"/>
          <p:cNvSpPr/>
          <p:nvPr/>
        </p:nvSpPr>
        <p:spPr>
          <a:xfrm>
            <a:off x="467544" y="1988840"/>
            <a:ext cx="8208912"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kumimoji="1" lang="ja-JP" altLang="en-US" sz="2800" dirty="0" smtClean="0">
                <a:solidFill>
                  <a:schemeClr val="tx1"/>
                </a:solidFill>
                <a:latin typeface="HG丸ｺﾞｼｯｸM-PRO" pitchFamily="50" charset="-128"/>
                <a:ea typeface="HG丸ｺﾞｼｯｸM-PRO" pitchFamily="50" charset="-128"/>
              </a:rPr>
              <a:t>パターン①およびパターン②のときに、話し手として感じたことを話し合いましょう。</a:t>
            </a:r>
            <a:endParaRPr kumimoji="1" lang="ja-JP" altLang="en-US" sz="2800" dirty="0">
              <a:solidFill>
                <a:schemeClr val="tx1"/>
              </a:solidFill>
              <a:latin typeface="HG丸ｺﾞｼｯｸM-PRO" pitchFamily="50" charset="-128"/>
              <a:ea typeface="HG丸ｺﾞｼｯｸM-PRO" pitchFamily="50" charset="-128"/>
            </a:endParaRPr>
          </a:p>
        </p:txBody>
      </p:sp>
      <p:sp>
        <p:nvSpPr>
          <p:cNvPr id="4" name="正方形/長方形 3"/>
          <p:cNvSpPr/>
          <p:nvPr/>
        </p:nvSpPr>
        <p:spPr>
          <a:xfrm>
            <a:off x="467544" y="4581128"/>
            <a:ext cx="8208912" cy="1656184"/>
          </a:xfrm>
          <a:prstGeom prst="rect">
            <a:avLst/>
          </a:prstGeom>
          <a:solidFill>
            <a:schemeClr val="accent6">
              <a:lumMod val="20000"/>
              <a:lumOff val="80000"/>
            </a:schemeClr>
          </a:solidFill>
          <a:ln w="539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kumimoji="1" lang="ja-JP" altLang="en-US" sz="2800" dirty="0" smtClean="0">
                <a:solidFill>
                  <a:schemeClr val="tx1"/>
                </a:solidFill>
                <a:latin typeface="HG丸ｺﾞｼｯｸM-PRO" pitchFamily="50" charset="-128"/>
                <a:ea typeface="HG丸ｺﾞｼｯｸM-PRO" pitchFamily="50" charset="-128"/>
              </a:rPr>
              <a:t>話し手</a:t>
            </a:r>
            <a:r>
              <a:rPr lang="ja-JP" altLang="en-US" sz="2800" dirty="0" smtClean="0">
                <a:solidFill>
                  <a:schemeClr val="tx1"/>
                </a:solidFill>
                <a:latin typeface="HG丸ｺﾞｼｯｸM-PRO" pitchFamily="50" charset="-128"/>
                <a:ea typeface="HG丸ｺﾞｼｯｸM-PRO" pitchFamily="50" charset="-128"/>
              </a:rPr>
              <a:t>から、話をより聞き出せる言葉掛けなどを話し合いましょう。</a:t>
            </a:r>
            <a:endParaRPr kumimoji="1" lang="ja-JP" altLang="en-US" sz="2800" dirty="0">
              <a:solidFill>
                <a:schemeClr val="tx1"/>
              </a:solidFill>
              <a:latin typeface="HG丸ｺﾞｼｯｸM-PRO" pitchFamily="50" charset="-128"/>
              <a:ea typeface="HG丸ｺﾞｼｯｸM-PRO" pitchFamily="50" charset="-128"/>
            </a:endParaRPr>
          </a:p>
        </p:txBody>
      </p:sp>
      <p:sp>
        <p:nvSpPr>
          <p:cNvPr id="6" name="額縁 5">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95536" y="3898331"/>
            <a:ext cx="309634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3200" dirty="0" smtClean="0">
                <a:solidFill>
                  <a:schemeClr val="tx1"/>
                </a:solidFill>
                <a:latin typeface="HG丸ｺﾞｼｯｸM-PRO" pitchFamily="50" charset="-128"/>
                <a:ea typeface="HG丸ｺﾞｼｯｸM-PRO" pitchFamily="50" charset="-128"/>
              </a:rPr>
              <a:t>【Rank</a:t>
            </a:r>
            <a:r>
              <a:rPr lang="ja-JP" altLang="en-US" sz="3200" dirty="0" smtClean="0">
                <a:solidFill>
                  <a:schemeClr val="tx1"/>
                </a:solidFill>
                <a:latin typeface="HG丸ｺﾞｼｯｸM-PRO" pitchFamily="50" charset="-128"/>
                <a:ea typeface="HG丸ｺﾞｼｯｸM-PRO" pitchFamily="50" charset="-128"/>
              </a:rPr>
              <a:t>　</a:t>
            </a:r>
            <a:r>
              <a:rPr lang="en-US" altLang="ja-JP" sz="3200" dirty="0" smtClean="0">
                <a:solidFill>
                  <a:schemeClr val="tx1"/>
                </a:solidFill>
                <a:latin typeface="HG丸ｺﾞｼｯｸM-PRO" pitchFamily="50" charset="-128"/>
                <a:ea typeface="HG丸ｺﾞｼｯｸM-PRO" pitchFamily="50" charset="-128"/>
              </a:rPr>
              <a:t>Up】</a:t>
            </a:r>
          </a:p>
        </p:txBody>
      </p:sp>
      <p:sp>
        <p:nvSpPr>
          <p:cNvPr id="8" name="正方形/長方形 7">
            <a:hlinkClick r:id="rId4" action="ppaction://hlinksldjump"/>
          </p:cNvPr>
          <p:cNvSpPr/>
          <p:nvPr/>
        </p:nvSpPr>
        <p:spPr>
          <a:xfrm>
            <a:off x="179512" y="6381328"/>
            <a:ext cx="129614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itchFamily="50" charset="-128"/>
                <a:ea typeface="HG丸ｺﾞｼｯｸM-PRO" pitchFamily="50" charset="-128"/>
              </a:rPr>
              <a:t>Ｑ４に戻る</a:t>
            </a:r>
            <a:endParaRPr kumimoji="1" lang="ja-JP" altLang="en-US" sz="1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lang="ja-JP" altLang="en-US" dirty="0" smtClean="0">
                <a:solidFill>
                  <a:schemeClr val="bg1"/>
                </a:solidFill>
                <a:latin typeface="HGP創英角ﾎﾟｯﾌﾟ体" pitchFamily="50" charset="-128"/>
                <a:ea typeface="HGP創英角ﾎﾟｯﾌﾟ体" pitchFamily="50" charset="-128"/>
              </a:rPr>
              <a:t>Ｑ５ </a:t>
            </a:r>
            <a:r>
              <a:rPr kumimoji="1" lang="ja-JP" altLang="en-US" dirty="0" smtClean="0">
                <a:solidFill>
                  <a:schemeClr val="bg1"/>
                </a:solidFill>
                <a:latin typeface="HGP創英角ﾎﾟｯﾌﾟ体" pitchFamily="50" charset="-128"/>
                <a:ea typeface="HGP創英角ﾎﾟｯﾌﾟ体" pitchFamily="50" charset="-128"/>
              </a:rPr>
              <a:t>エクササイズ 「質問」　</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3" name="正方形/長方形 2"/>
          <p:cNvSpPr/>
          <p:nvPr/>
        </p:nvSpPr>
        <p:spPr>
          <a:xfrm>
            <a:off x="467544" y="1484784"/>
            <a:ext cx="8208912"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en-US" sz="3200" dirty="0" smtClean="0">
                <a:solidFill>
                  <a:schemeClr val="tx1"/>
                </a:solidFill>
                <a:latin typeface="HG丸ｺﾞｼｯｸM-PRO" pitchFamily="50" charset="-128"/>
                <a:ea typeface="HG丸ｺﾞｼｯｸM-PRO" pitchFamily="50" charset="-128"/>
              </a:rPr>
              <a:t>二人組になって「質問」についてロールプレイングを通して考えましょう。</a:t>
            </a:r>
            <a:r>
              <a:rPr lang="en-US" altLang="ja-JP" sz="3200" dirty="0" smtClean="0">
                <a:solidFill>
                  <a:schemeClr val="tx1"/>
                </a:solidFill>
                <a:latin typeface="HG丸ｺﾞｼｯｸM-PRO" pitchFamily="50" charset="-128"/>
                <a:ea typeface="HG丸ｺﾞｼｯｸM-PRO" pitchFamily="50" charset="-128"/>
              </a:rPr>
              <a:t>(</a:t>
            </a:r>
            <a:r>
              <a:rPr lang="ja-JP" altLang="en-US" sz="3200" dirty="0" smtClean="0">
                <a:solidFill>
                  <a:schemeClr val="tx1"/>
                </a:solidFill>
                <a:latin typeface="HG丸ｺﾞｼｯｸM-PRO" pitchFamily="50" charset="-128"/>
                <a:ea typeface="HG丸ｺﾞｼｯｸM-PRO" pitchFamily="50" charset="-128"/>
              </a:rPr>
              <a:t>２分</a:t>
            </a:r>
            <a:r>
              <a:rPr lang="en-US" altLang="ja-JP" sz="3200" dirty="0" smtClean="0">
                <a:solidFill>
                  <a:schemeClr val="tx1"/>
                </a:solidFill>
                <a:latin typeface="HG丸ｺﾞｼｯｸM-PRO" pitchFamily="50" charset="-128"/>
                <a:ea typeface="HG丸ｺﾞｼｯｸM-PRO" pitchFamily="50" charset="-128"/>
              </a:rPr>
              <a:t>)</a:t>
            </a:r>
            <a:endParaRPr lang="ja-JP" altLang="ja-JP" sz="3200" dirty="0">
              <a:solidFill>
                <a:schemeClr val="tx1"/>
              </a:solidFill>
              <a:latin typeface="HG丸ｺﾞｼｯｸM-PRO" pitchFamily="50" charset="-128"/>
              <a:ea typeface="HG丸ｺﾞｼｯｸM-PRO" pitchFamily="50" charset="-128"/>
            </a:endParaRPr>
          </a:p>
        </p:txBody>
      </p:sp>
      <p:sp>
        <p:nvSpPr>
          <p:cNvPr id="4" name="角丸四角形 3"/>
          <p:cNvSpPr/>
          <p:nvPr/>
        </p:nvSpPr>
        <p:spPr>
          <a:xfrm>
            <a:off x="611560" y="3645024"/>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シーン①</a:t>
            </a:r>
            <a:endParaRPr kumimoji="1" lang="ja-JP" altLang="en-US" sz="2400" dirty="0">
              <a:latin typeface="HG丸ｺﾞｼｯｸM-PRO" pitchFamily="50" charset="-128"/>
              <a:ea typeface="HG丸ｺﾞｼｯｸM-PRO" pitchFamily="50" charset="-128"/>
            </a:endParaRPr>
          </a:p>
        </p:txBody>
      </p:sp>
      <p:sp>
        <p:nvSpPr>
          <p:cNvPr id="7" name="正方形/長方形 6"/>
          <p:cNvSpPr/>
          <p:nvPr/>
        </p:nvSpPr>
        <p:spPr>
          <a:xfrm>
            <a:off x="611560" y="4149080"/>
            <a:ext cx="8064896"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en-US" sz="2800" dirty="0" smtClean="0">
                <a:solidFill>
                  <a:schemeClr val="tx1"/>
                </a:solidFill>
                <a:latin typeface="HG丸ｺﾞｼｯｸM-PRO" pitchFamily="50" charset="-128"/>
                <a:ea typeface="HG丸ｺﾞｼｯｸM-PRO" pitchFamily="50" charset="-128"/>
              </a:rPr>
              <a:t>面接に来た子ども</a:t>
            </a:r>
            <a:r>
              <a:rPr lang="ja-JP" altLang="ja-JP" sz="2800" dirty="0" smtClean="0">
                <a:solidFill>
                  <a:schemeClr val="tx1"/>
                </a:solidFill>
                <a:latin typeface="HG丸ｺﾞｼｯｸM-PRO" pitchFamily="50" charset="-128"/>
                <a:ea typeface="HG丸ｺﾞｼｯｸM-PRO" pitchFamily="50" charset="-128"/>
              </a:rPr>
              <a:t>が黙っています。答えやすい質問（「はい」「いいえ」で答えられる質問）を考えましょう。</a:t>
            </a:r>
            <a:endParaRPr kumimoji="1" lang="ja-JP" altLang="en-US" sz="28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みきゃん相談係.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5013176"/>
            <a:ext cx="2217409" cy="1700808"/>
          </a:xfrm>
          <a:prstGeom prst="rect">
            <a:avLst/>
          </a:prstGeom>
        </p:spPr>
      </p:pic>
      <p:sp>
        <p:nvSpPr>
          <p:cNvPr id="2" name="角丸四角形 1"/>
          <p:cNvSpPr/>
          <p:nvPr/>
        </p:nvSpPr>
        <p:spPr>
          <a:xfrm>
            <a:off x="683568" y="2852936"/>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シーン②</a:t>
            </a:r>
            <a:endParaRPr kumimoji="1" lang="ja-JP" altLang="en-US" sz="2400" dirty="0">
              <a:latin typeface="HG丸ｺﾞｼｯｸM-PRO" pitchFamily="50" charset="-128"/>
              <a:ea typeface="HG丸ｺﾞｼｯｸM-PRO" pitchFamily="50" charset="-128"/>
            </a:endParaRPr>
          </a:p>
        </p:txBody>
      </p:sp>
      <p:sp>
        <p:nvSpPr>
          <p:cNvPr id="3" name="正方形/長方形 2"/>
          <p:cNvSpPr/>
          <p:nvPr/>
        </p:nvSpPr>
        <p:spPr>
          <a:xfrm>
            <a:off x="755576" y="3356992"/>
            <a:ext cx="784887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ja-JP" sz="2800" dirty="0" smtClean="0">
                <a:solidFill>
                  <a:schemeClr val="tx1"/>
                </a:solidFill>
                <a:latin typeface="HG丸ｺﾞｼｯｸM-PRO" pitchFamily="50" charset="-128"/>
                <a:ea typeface="HG丸ｺﾞｼｯｸM-PRO" pitchFamily="50" charset="-128"/>
              </a:rPr>
              <a:t>面談も数回目</a:t>
            </a:r>
            <a:r>
              <a:rPr lang="ja-JP" altLang="en-US" sz="2800" dirty="0" smtClean="0">
                <a:solidFill>
                  <a:schemeClr val="tx1"/>
                </a:solidFill>
                <a:latin typeface="HG丸ｺﾞｼｯｸM-PRO" pitchFamily="50" charset="-128"/>
                <a:ea typeface="HG丸ｺﾞｼｯｸM-PRO" pitchFamily="50" charset="-128"/>
              </a:rPr>
              <a:t>になりました</a:t>
            </a:r>
            <a:r>
              <a:rPr lang="ja-JP" altLang="ja-JP" sz="2800" dirty="0" smtClean="0">
                <a:solidFill>
                  <a:schemeClr val="tx1"/>
                </a:solidFill>
                <a:latin typeface="HG丸ｺﾞｼｯｸM-PRO" pitchFamily="50" charset="-128"/>
                <a:ea typeface="HG丸ｺﾞｼｯｸM-PRO" pitchFamily="50" charset="-128"/>
              </a:rPr>
              <a:t>。</a:t>
            </a:r>
            <a:r>
              <a:rPr lang="ja-JP" altLang="en-US" sz="2800" dirty="0" smtClean="0">
                <a:solidFill>
                  <a:schemeClr val="tx1"/>
                </a:solidFill>
                <a:latin typeface="HG丸ｺﾞｼｯｸM-PRO" pitchFamily="50" charset="-128"/>
                <a:ea typeface="HG丸ｺﾞｼｯｸM-PRO" pitchFamily="50" charset="-128"/>
              </a:rPr>
              <a:t>一</a:t>
            </a:r>
            <a:r>
              <a:rPr lang="ja-JP" altLang="ja-JP" sz="2800" dirty="0" smtClean="0">
                <a:solidFill>
                  <a:schemeClr val="tx1"/>
                </a:solidFill>
                <a:latin typeface="HG丸ｺﾞｼｯｸM-PRO" pitchFamily="50" charset="-128"/>
                <a:ea typeface="HG丸ｺﾞｼｯｸM-PRO" pitchFamily="50" charset="-128"/>
              </a:rPr>
              <a:t>つのことについて内容を深めていく質問をしてみましょう</a:t>
            </a:r>
            <a:r>
              <a:rPr lang="ja-JP" altLang="en-US" sz="2800" dirty="0" smtClean="0">
                <a:solidFill>
                  <a:schemeClr val="tx1"/>
                </a:solidFill>
                <a:latin typeface="HG丸ｺﾞｼｯｸM-PRO" pitchFamily="50" charset="-128"/>
                <a:ea typeface="HG丸ｺﾞｼｯｸM-PRO" pitchFamily="50" charset="-128"/>
              </a:rPr>
              <a:t>。</a:t>
            </a:r>
            <a:endParaRPr kumimoji="1" lang="ja-JP" altLang="en-US" sz="2800" dirty="0">
              <a:solidFill>
                <a:schemeClr val="tx1"/>
              </a:solidFill>
              <a:latin typeface="HG丸ｺﾞｼｯｸM-PRO" pitchFamily="50" charset="-128"/>
              <a:ea typeface="HG丸ｺﾞｼｯｸM-PRO" pitchFamily="50" charset="-128"/>
            </a:endParaRPr>
          </a:p>
        </p:txBody>
      </p:sp>
      <p:sp>
        <p:nvSpPr>
          <p:cNvPr id="4" name="正方形/長方形 3"/>
          <p:cNvSpPr/>
          <p:nvPr/>
        </p:nvSpPr>
        <p:spPr>
          <a:xfrm>
            <a:off x="1475656" y="4293096"/>
            <a:ext cx="583264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0" indent="-1524000"/>
            <a:r>
              <a:rPr lang="ja-JP" altLang="ja-JP" sz="2400" dirty="0" smtClean="0">
                <a:solidFill>
                  <a:schemeClr val="tx1"/>
                </a:solidFill>
                <a:latin typeface="HG丸ｺﾞｼｯｸM-PRO" pitchFamily="50" charset="-128"/>
                <a:ea typeface="HG丸ｺﾞｼｯｸM-PRO" pitchFamily="50" charset="-128"/>
              </a:rPr>
              <a:t>テーマ</a:t>
            </a:r>
            <a:r>
              <a:rPr lang="ja-JP" altLang="en-US" sz="2400" dirty="0" smtClean="0">
                <a:solidFill>
                  <a:schemeClr val="tx1"/>
                </a:solidFill>
                <a:latin typeface="HG丸ｺﾞｼｯｸM-PRO" pitchFamily="50" charset="-128"/>
                <a:ea typeface="HG丸ｺﾞｼｯｸM-PRO" pitchFamily="50" charset="-128"/>
              </a:rPr>
              <a:t>の</a:t>
            </a:r>
            <a:r>
              <a:rPr lang="ja-JP" altLang="ja-JP" sz="2400" dirty="0" smtClean="0">
                <a:solidFill>
                  <a:schemeClr val="tx1"/>
                </a:solidFill>
                <a:latin typeface="HG丸ｺﾞｼｯｸM-PRO" pitchFamily="50" charset="-128"/>
                <a:ea typeface="HG丸ｺﾞｼｯｸM-PRO" pitchFamily="50" charset="-128"/>
              </a:rPr>
              <a:t>例</a:t>
            </a:r>
            <a:r>
              <a:rPr lang="ja-JP" altLang="en-US" sz="2400" dirty="0" smtClean="0">
                <a:solidFill>
                  <a:schemeClr val="tx1"/>
                </a:solidFill>
                <a:latin typeface="HG丸ｺﾞｼｯｸM-PRO" pitchFamily="50" charset="-128"/>
                <a:ea typeface="HG丸ｺﾞｼｯｸM-PRO" pitchFamily="50" charset="-128"/>
              </a:rPr>
              <a:t>　　</a:t>
            </a:r>
            <a:r>
              <a:rPr lang="ja-JP" altLang="ja-JP" sz="2400" dirty="0" smtClean="0">
                <a:solidFill>
                  <a:schemeClr val="tx1"/>
                </a:solidFill>
                <a:latin typeface="HG丸ｺﾞｼｯｸM-PRO" pitchFamily="50" charset="-128"/>
                <a:ea typeface="HG丸ｺﾞｼｯｸM-PRO" pitchFamily="50" charset="-128"/>
              </a:rPr>
              <a:t>好きな</a:t>
            </a:r>
            <a:r>
              <a:rPr lang="ja-JP" altLang="en-US" sz="2400" dirty="0" smtClean="0">
                <a:solidFill>
                  <a:schemeClr val="tx1"/>
                </a:solidFill>
                <a:latin typeface="HG丸ｺﾞｼｯｸM-PRO" pitchFamily="50" charset="-128"/>
                <a:ea typeface="HG丸ｺﾞｼｯｸM-PRO" pitchFamily="50" charset="-128"/>
              </a:rPr>
              <a:t>○○</a:t>
            </a:r>
            <a:r>
              <a:rPr lang="ja-JP" altLang="ja-JP" sz="2400" dirty="0" smtClean="0">
                <a:solidFill>
                  <a:schemeClr val="tx1"/>
                </a:solidFill>
                <a:latin typeface="HG丸ｺﾞｼｯｸM-PRO" pitchFamily="50" charset="-128"/>
                <a:ea typeface="HG丸ｺﾞｼｯｸM-PRO" pitchFamily="50" charset="-128"/>
              </a:rPr>
              <a:t>について</a:t>
            </a:r>
            <a:endParaRPr kumimoji="1" lang="ja-JP" altLang="en-US" sz="2400" dirty="0">
              <a:solidFill>
                <a:schemeClr val="tx1"/>
              </a:solidFill>
              <a:latin typeface="HG丸ｺﾞｼｯｸM-PRO" pitchFamily="50" charset="-128"/>
              <a:ea typeface="HG丸ｺﾞｼｯｸM-PRO" pitchFamily="50" charset="-128"/>
            </a:endParaRPr>
          </a:p>
        </p:txBody>
      </p:sp>
      <p:sp>
        <p:nvSpPr>
          <p:cNvPr id="6" name="角丸四角形吹き出し 5"/>
          <p:cNvSpPr/>
          <p:nvPr/>
        </p:nvSpPr>
        <p:spPr>
          <a:xfrm>
            <a:off x="1907704" y="5229200"/>
            <a:ext cx="4032448" cy="1152128"/>
          </a:xfrm>
          <a:prstGeom prst="wedgeRoundRectCallout">
            <a:avLst>
              <a:gd name="adj1" fmla="val 76414"/>
              <a:gd name="adj2" fmla="val 32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ja-JP" sz="2000" dirty="0" smtClean="0">
                <a:solidFill>
                  <a:schemeClr val="tx1"/>
                </a:solidFill>
                <a:latin typeface="HG丸ｺﾞｼｯｸM-PRO" pitchFamily="50" charset="-128"/>
                <a:ea typeface="HG丸ｺﾞｼｯｸM-PRO" pitchFamily="50" charset="-128"/>
              </a:rPr>
              <a:t>いつから好きか、なぜ好きになった</a:t>
            </a:r>
            <a:r>
              <a:rPr lang="ja-JP" altLang="en-US" sz="2000" dirty="0" smtClean="0">
                <a:solidFill>
                  <a:schemeClr val="tx1"/>
                </a:solidFill>
                <a:latin typeface="HG丸ｺﾞｼｯｸM-PRO" pitchFamily="50" charset="-128"/>
                <a:ea typeface="HG丸ｺﾞｼｯｸM-PRO" pitchFamily="50" charset="-128"/>
              </a:rPr>
              <a:t>の</a:t>
            </a:r>
            <a:r>
              <a:rPr lang="ja-JP" altLang="ja-JP" sz="2000" dirty="0" smtClean="0">
                <a:solidFill>
                  <a:schemeClr val="tx1"/>
                </a:solidFill>
                <a:latin typeface="HG丸ｺﾞｼｯｸM-PRO" pitchFamily="50" charset="-128"/>
                <a:ea typeface="HG丸ｺﾞｼｯｸM-PRO" pitchFamily="50" charset="-128"/>
              </a:rPr>
              <a:t>か等、内容を掘り下げる</a:t>
            </a:r>
            <a:r>
              <a:rPr lang="ja-JP" altLang="en-US" sz="2000" dirty="0" smtClean="0">
                <a:solidFill>
                  <a:schemeClr val="tx1"/>
                </a:solidFill>
                <a:latin typeface="HG丸ｺﾞｼｯｸM-PRO" pitchFamily="50" charset="-128"/>
                <a:ea typeface="HG丸ｺﾞｼｯｸM-PRO" pitchFamily="50" charset="-128"/>
              </a:rPr>
              <a:t>質問をしてください</a:t>
            </a:r>
            <a:r>
              <a:rPr lang="ja-JP" altLang="ja-JP" sz="2000" dirty="0" smtClean="0">
                <a:solidFill>
                  <a:schemeClr val="tx1"/>
                </a:solidFill>
                <a:latin typeface="HG丸ｺﾞｼｯｸM-PRO" pitchFamily="50" charset="-128"/>
                <a:ea typeface="HG丸ｺﾞｼｯｸM-PRO" pitchFamily="50" charset="-128"/>
              </a:rPr>
              <a:t>。</a:t>
            </a:r>
            <a:endParaRPr kumimoji="1" lang="ja-JP" altLang="en-US" sz="2000" dirty="0">
              <a:solidFill>
                <a:schemeClr val="tx1"/>
              </a:solidFill>
            </a:endParaRPr>
          </a:p>
        </p:txBody>
      </p:sp>
      <p:sp>
        <p:nvSpPr>
          <p:cNvPr id="7" name="タイトル 1"/>
          <p:cNvSpPr txBox="1">
            <a:spLocks/>
          </p:cNvSpPr>
          <p:nvPr/>
        </p:nvSpPr>
        <p:spPr>
          <a:xfrm>
            <a:off x="457200" y="274638"/>
            <a:ext cx="8229600" cy="1143000"/>
          </a:xfrm>
          <a:prstGeom prst="rect">
            <a:avLst/>
          </a:prstGeom>
          <a:solidFill>
            <a:schemeClr val="accent6"/>
          </a:solid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bg1"/>
                </a:solidFill>
                <a:effectLst/>
                <a:uLnTx/>
                <a:uFillTx/>
                <a:latin typeface="HGP創英角ﾎﾟｯﾌﾟ体" pitchFamily="50" charset="-128"/>
                <a:ea typeface="HGP創英角ﾎﾟｯﾌﾟ体" pitchFamily="50" charset="-128"/>
                <a:cs typeface="+mj-cs"/>
              </a:rPr>
              <a:t>Ｑ５ エクササイズ 「質問」</a:t>
            </a:r>
            <a:endParaRPr kumimoji="1" lang="ja-JP" altLang="en-US" sz="4400" b="0" i="0" u="none" strike="noStrike" kern="1200" cap="none" spc="0" normalizeH="0" baseline="0" noProof="0" dirty="0">
              <a:ln>
                <a:noFill/>
              </a:ln>
              <a:solidFill>
                <a:schemeClr val="bg1"/>
              </a:solidFill>
              <a:effectLst/>
              <a:uLnTx/>
              <a:uFillTx/>
              <a:latin typeface="HGP創英角ﾎﾟｯﾌﾟ体" pitchFamily="50" charset="-128"/>
              <a:ea typeface="HGP創英角ﾎﾟｯﾌﾟ体" pitchFamily="50" charset="-128"/>
              <a:cs typeface="+mj-cs"/>
            </a:endParaRPr>
          </a:p>
        </p:txBody>
      </p:sp>
      <p:sp>
        <p:nvSpPr>
          <p:cNvPr id="8" name="正方形/長方形 7"/>
          <p:cNvSpPr/>
          <p:nvPr/>
        </p:nvSpPr>
        <p:spPr>
          <a:xfrm>
            <a:off x="467544" y="1484784"/>
            <a:ext cx="820891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en-US" sz="3200" dirty="0" smtClean="0">
                <a:solidFill>
                  <a:schemeClr val="tx1"/>
                </a:solidFill>
                <a:latin typeface="HG丸ｺﾞｼｯｸM-PRO" pitchFamily="50" charset="-128"/>
                <a:ea typeface="HG丸ｺﾞｼｯｸM-PRO" pitchFamily="50" charset="-128"/>
              </a:rPr>
              <a:t>二人組になって「質問」についてロールプレイングを通して考えましょう。</a:t>
            </a:r>
            <a:r>
              <a:rPr lang="en-US" altLang="ja-JP" sz="3200" dirty="0" smtClean="0">
                <a:solidFill>
                  <a:schemeClr val="tx1"/>
                </a:solidFill>
                <a:latin typeface="HG丸ｺﾞｼｯｸM-PRO" pitchFamily="50" charset="-128"/>
                <a:ea typeface="HG丸ｺﾞｼｯｸM-PRO" pitchFamily="50" charset="-128"/>
              </a:rPr>
              <a:t>(</a:t>
            </a:r>
            <a:r>
              <a:rPr lang="ja-JP" altLang="en-US" sz="3200" dirty="0" smtClean="0">
                <a:solidFill>
                  <a:schemeClr val="tx1"/>
                </a:solidFill>
                <a:latin typeface="HG丸ｺﾞｼｯｸM-PRO" pitchFamily="50" charset="-128"/>
                <a:ea typeface="HG丸ｺﾞｼｯｸM-PRO" pitchFamily="50" charset="-128"/>
              </a:rPr>
              <a:t>３分</a:t>
            </a:r>
            <a:r>
              <a:rPr lang="en-US" altLang="ja-JP" sz="3200" dirty="0" smtClean="0">
                <a:solidFill>
                  <a:schemeClr val="tx1"/>
                </a:solidFill>
                <a:latin typeface="HG丸ｺﾞｼｯｸM-PRO" pitchFamily="50" charset="-128"/>
                <a:ea typeface="HG丸ｺﾞｼｯｸM-PRO" pitchFamily="50" charset="-128"/>
              </a:rPr>
              <a:t>)</a:t>
            </a:r>
            <a:endParaRPr lang="ja-JP" altLang="ja-JP" sz="32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kumimoji="1" lang="ja-JP" altLang="en-US" dirty="0" smtClean="0">
                <a:solidFill>
                  <a:schemeClr val="bg1"/>
                </a:solidFill>
                <a:latin typeface="HGP創英角ﾎﾟｯﾌﾟ体" pitchFamily="50" charset="-128"/>
                <a:ea typeface="HGP創英角ﾎﾟｯﾌﾟ体" pitchFamily="50" charset="-128"/>
              </a:rPr>
              <a:t>Ｑ５ エクササイズ　振り返り</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4" name="正方形/長方形 3"/>
          <p:cNvSpPr/>
          <p:nvPr/>
        </p:nvSpPr>
        <p:spPr>
          <a:xfrm>
            <a:off x="457201" y="4581128"/>
            <a:ext cx="8229600" cy="177281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361950">
              <a:spcBef>
                <a:spcPts val="1200"/>
              </a:spcBef>
            </a:pPr>
            <a:r>
              <a:rPr kumimoji="1" lang="ja-JP" altLang="en-US" sz="3200" dirty="0" smtClean="0">
                <a:solidFill>
                  <a:schemeClr val="tx1"/>
                </a:solidFill>
                <a:latin typeface="HG丸ｺﾞｼｯｸM-PRO" pitchFamily="50" charset="-128"/>
                <a:ea typeface="HG丸ｺﾞｼｯｸM-PRO" pitchFamily="50" charset="-128"/>
              </a:rPr>
              <a:t>聞き手</a:t>
            </a:r>
            <a:r>
              <a:rPr lang="ja-JP" altLang="en-US" sz="3200" dirty="0" smtClean="0">
                <a:solidFill>
                  <a:schemeClr val="tx1"/>
                </a:solidFill>
                <a:latin typeface="HG丸ｺﾞｼｯｸM-PRO" pitchFamily="50" charset="-128"/>
                <a:ea typeface="HG丸ｺﾞｼｯｸM-PRO" pitchFamily="50" charset="-128"/>
              </a:rPr>
              <a:t>から「よかったと思う質問」について理由を付けて出してもらい、話し合いましょう。</a:t>
            </a:r>
            <a:endParaRPr kumimoji="1" lang="ja-JP" altLang="en-US" sz="3200" dirty="0">
              <a:solidFill>
                <a:schemeClr val="tx1"/>
              </a:solidFill>
              <a:latin typeface="HG丸ｺﾞｼｯｸM-PRO" pitchFamily="50" charset="-128"/>
              <a:ea typeface="HG丸ｺﾞｼｯｸM-PRO" pitchFamily="50" charset="-128"/>
            </a:endParaRPr>
          </a:p>
        </p:txBody>
      </p:sp>
      <p:sp>
        <p:nvSpPr>
          <p:cNvPr id="5" name="額縁 4">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395536" y="1988840"/>
            <a:ext cx="835292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kumimoji="1" lang="ja-JP" altLang="en-US" sz="3200" dirty="0" smtClean="0">
                <a:solidFill>
                  <a:schemeClr val="tx1"/>
                </a:solidFill>
                <a:latin typeface="HG丸ｺﾞｼｯｸM-PRO" pitchFamily="50" charset="-128"/>
                <a:ea typeface="HG丸ｺﾞｼｯｸM-PRO" pitchFamily="50" charset="-128"/>
              </a:rPr>
              <a:t>シーン①</a:t>
            </a:r>
            <a:r>
              <a:rPr lang="ja-JP" altLang="en-US" sz="3200" dirty="0" smtClean="0">
                <a:solidFill>
                  <a:schemeClr val="tx1"/>
                </a:solidFill>
                <a:latin typeface="HG丸ｺﾞｼｯｸM-PRO" pitchFamily="50" charset="-128"/>
                <a:ea typeface="HG丸ｺﾞｼｯｸM-PRO" pitchFamily="50" charset="-128"/>
              </a:rPr>
              <a:t>～②のロールプレイングを通して</a:t>
            </a:r>
            <a:r>
              <a:rPr kumimoji="1" lang="ja-JP" altLang="en-US" sz="3200" dirty="0" smtClean="0">
                <a:solidFill>
                  <a:schemeClr val="tx1"/>
                </a:solidFill>
                <a:latin typeface="HG丸ｺﾞｼｯｸM-PRO" pitchFamily="50" charset="-128"/>
                <a:ea typeface="HG丸ｺﾞｼｯｸM-PRO" pitchFamily="50" charset="-128"/>
              </a:rPr>
              <a:t>感じたことを話し合いましょう。</a:t>
            </a:r>
            <a:endParaRPr kumimoji="1" lang="ja-JP" altLang="en-US" sz="32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3528" y="4005064"/>
            <a:ext cx="316835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smtClean="0">
                <a:solidFill>
                  <a:schemeClr val="tx1"/>
                </a:solidFill>
                <a:latin typeface="HG丸ｺﾞｼｯｸM-PRO" pitchFamily="50" charset="-128"/>
                <a:ea typeface="HG丸ｺﾞｼｯｸM-PRO" pitchFamily="50" charset="-128"/>
              </a:rPr>
              <a:t>【Rank</a:t>
            </a:r>
            <a:r>
              <a:rPr lang="ja-JP" altLang="en-US" sz="3200" dirty="0" smtClean="0">
                <a:solidFill>
                  <a:schemeClr val="tx1"/>
                </a:solidFill>
                <a:latin typeface="HG丸ｺﾞｼｯｸM-PRO" pitchFamily="50" charset="-128"/>
                <a:ea typeface="HG丸ｺﾞｼｯｸM-PRO" pitchFamily="50" charset="-128"/>
              </a:rPr>
              <a:t>　</a:t>
            </a:r>
            <a:r>
              <a:rPr lang="en-US" altLang="ja-JP" sz="3200" dirty="0" smtClean="0">
                <a:solidFill>
                  <a:schemeClr val="tx1"/>
                </a:solidFill>
                <a:latin typeface="HG丸ｺﾞｼｯｸM-PRO" pitchFamily="50" charset="-128"/>
                <a:ea typeface="HG丸ｺﾞｼｯｸM-PRO" pitchFamily="50" charset="-128"/>
              </a:rPr>
              <a:t>Up】</a:t>
            </a:r>
          </a:p>
        </p:txBody>
      </p:sp>
      <p:sp>
        <p:nvSpPr>
          <p:cNvPr id="8" name="正方形/長方形 7">
            <a:hlinkClick r:id="rId4" action="ppaction://hlinksldjump"/>
          </p:cNvPr>
          <p:cNvSpPr/>
          <p:nvPr/>
        </p:nvSpPr>
        <p:spPr>
          <a:xfrm>
            <a:off x="179512" y="6381328"/>
            <a:ext cx="129614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itchFamily="50" charset="-128"/>
                <a:ea typeface="HG丸ｺﾞｼｯｸM-PRO" pitchFamily="50" charset="-128"/>
              </a:rPr>
              <a:t>Ｑ５に戻る</a:t>
            </a:r>
            <a:endParaRPr kumimoji="1" lang="ja-JP" altLang="en-US" sz="1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34072"/>
            <a:ext cx="8229600" cy="1143000"/>
          </a:xfrm>
        </p:spPr>
        <p:txBody>
          <a:bodyPr/>
          <a:lstStyle/>
          <a:p>
            <a:r>
              <a:rPr kumimoji="1" lang="ja-JP" altLang="en-US" dirty="0" smtClean="0"/>
              <a:t>これより以下は、Ｑ７のリンク先</a:t>
            </a:r>
            <a:endParaRPr kumimoji="1" lang="ja-JP" alt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5536" y="1772816"/>
            <a:ext cx="8424936" cy="252028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indent="-892175" algn="l">
              <a:lnSpc>
                <a:spcPct val="150000"/>
              </a:lnSpc>
            </a:pP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４　傾聴が大切だと聞きましたが、ただ聞くだけでいいのですか？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365104"/>
            <a:ext cx="2736304" cy="2736304"/>
          </a:xfrm>
          <a:prstGeom prst="rect">
            <a:avLst/>
          </a:prstGeom>
        </p:spPr>
      </p:pic>
    </p:spTree>
    <p:extLst>
      <p:ext uri="{BB962C8B-B14F-4D97-AF65-F5344CB8AC3E}">
        <p14:creationId xmlns:p14="http://schemas.microsoft.com/office/powerpoint/2010/main" val="16577441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03588"/>
            <a:ext cx="7776864" cy="1938992"/>
          </a:xfrm>
          <a:prstGeom prst="rect">
            <a:avLst/>
          </a:prstGeom>
          <a:noFill/>
        </p:spPr>
        <p:txBody>
          <a:bodyPr wrap="square" rtlCol="0">
            <a:spAutoFit/>
          </a:bodyPr>
          <a:lstStyle/>
          <a:p>
            <a:r>
              <a:rPr lang="ja-JP" altLang="en-US" sz="4000" dirty="0" smtClean="0">
                <a:latin typeface="HG丸ｺﾞｼｯｸM-PRO" pitchFamily="50" charset="-128"/>
                <a:ea typeface="HG丸ｺﾞｼｯｸM-PRO" pitchFamily="50" charset="-128"/>
              </a:rPr>
              <a:t>　相談は、「聞く」ことから始まりますが、ただ</a:t>
            </a:r>
            <a:r>
              <a:rPr lang="ja-JP" altLang="en-US" sz="4000" u="sng" dirty="0" smtClean="0">
                <a:solidFill>
                  <a:schemeClr val="tx2"/>
                </a:solidFill>
                <a:latin typeface="HG丸ｺﾞｼｯｸM-PRO" pitchFamily="50" charset="-128"/>
                <a:ea typeface="HG丸ｺﾞｼｯｸM-PRO" pitchFamily="50" charset="-128"/>
              </a:rPr>
              <a:t>「聞く」</a:t>
            </a:r>
            <a:r>
              <a:rPr lang="ja-JP" altLang="en-US" sz="4000" dirty="0" smtClean="0">
                <a:latin typeface="HG丸ｺﾞｼｯｸM-PRO" pitchFamily="50" charset="-128"/>
                <a:ea typeface="HG丸ｺﾞｼｯｸM-PRO" pitchFamily="50" charset="-128"/>
              </a:rPr>
              <a:t>だけでは不十分です。</a:t>
            </a:r>
            <a:endParaRPr kumimoji="1" lang="ja-JP" altLang="en-US" sz="2000" dirty="0">
              <a:latin typeface="HG丸ｺﾞｼｯｸM-PRO" pitchFamily="50" charset="-128"/>
              <a:ea typeface="HG丸ｺﾞｼｯｸM-PRO" pitchFamily="50" charset="-128"/>
            </a:endParaRPr>
          </a:p>
        </p:txBody>
      </p:sp>
      <p:sp>
        <p:nvSpPr>
          <p:cNvPr id="3" name="タイトル 1"/>
          <p:cNvSpPr>
            <a:spLocks noGrp="1"/>
          </p:cNvSpPr>
          <p:nvPr>
            <p:ph type="title"/>
          </p:nvPr>
        </p:nvSpPr>
        <p:spPr>
          <a:xfrm>
            <a:off x="457200" y="274638"/>
            <a:ext cx="8229600" cy="1143000"/>
          </a:xfrm>
          <a:solidFill>
            <a:srgbClr val="FFFF00"/>
          </a:solidFill>
        </p:spPr>
        <p:txBody>
          <a:bodyPr>
            <a:norm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聞くだけでは不十分！</a:t>
            </a:r>
            <a:endParaRPr kumimoji="1" lang="ja-JP" altLang="en-US" dirty="0">
              <a:latin typeface="HG丸ｺﾞｼｯｸM-PRO" pitchFamily="50" charset="-128"/>
              <a:ea typeface="HG丸ｺﾞｼｯｸM-PRO" pitchFamily="50" charset="-128"/>
            </a:endParaRPr>
          </a:p>
        </p:txBody>
      </p:sp>
      <p:sp>
        <p:nvSpPr>
          <p:cNvPr id="5" name="テキスト ボックス 4"/>
          <p:cNvSpPr txBox="1"/>
          <p:nvPr/>
        </p:nvSpPr>
        <p:spPr>
          <a:xfrm>
            <a:off x="755576" y="3722256"/>
            <a:ext cx="7776864" cy="1323439"/>
          </a:xfrm>
          <a:prstGeom prst="rect">
            <a:avLst/>
          </a:prstGeom>
          <a:noFill/>
        </p:spPr>
        <p:txBody>
          <a:bodyPr wrap="square" rtlCol="0">
            <a:spAutoFit/>
          </a:bodyPr>
          <a:lstStyle/>
          <a:p>
            <a:r>
              <a:rPr lang="ja-JP" altLang="en-US" sz="4000" dirty="0" smtClean="0">
                <a:latin typeface="HG丸ｺﾞｼｯｸM-PRO" pitchFamily="50" charset="-128"/>
                <a:ea typeface="HG丸ｺﾞｼｯｸM-PRO" pitchFamily="50" charset="-128"/>
              </a:rPr>
              <a:t>　相談者を理解しようと意識して</a:t>
            </a:r>
            <a:r>
              <a:rPr lang="ja-JP" altLang="en-US" sz="4000" b="1" u="sng" dirty="0" smtClean="0">
                <a:solidFill>
                  <a:srgbClr val="FF0000"/>
                </a:solidFill>
                <a:latin typeface="HG丸ｺﾞｼｯｸM-PRO" pitchFamily="50" charset="-128"/>
                <a:ea typeface="HG丸ｺﾞｼｯｸM-PRO" pitchFamily="50" charset="-128"/>
              </a:rPr>
              <a:t>「聴く」</a:t>
            </a:r>
            <a:r>
              <a:rPr lang="ja-JP" altLang="en-US" sz="4000" dirty="0" smtClean="0">
                <a:latin typeface="HG丸ｺﾞｼｯｸM-PRO" pitchFamily="50" charset="-128"/>
                <a:ea typeface="HG丸ｺﾞｼｯｸM-PRO" pitchFamily="50" charset="-128"/>
              </a:rPr>
              <a:t>ことが必要です。</a:t>
            </a:r>
            <a:endParaRPr kumimoji="1" lang="ja-JP" altLang="en-US" sz="2000" dirty="0">
              <a:latin typeface="HG丸ｺﾞｼｯｸM-PRO" pitchFamily="50" charset="-128"/>
              <a:ea typeface="HG丸ｺﾞｼｯｸM-PRO" pitchFamily="50" charset="-128"/>
            </a:endParaRPr>
          </a:p>
        </p:txBody>
      </p:sp>
      <p:sp>
        <p:nvSpPr>
          <p:cNvPr id="6" name="屈折矢印 5"/>
          <p:cNvSpPr/>
          <p:nvPr/>
        </p:nvSpPr>
        <p:spPr>
          <a:xfrm rot="5400000">
            <a:off x="2195736" y="5085184"/>
            <a:ext cx="936104" cy="936104"/>
          </a:xfrm>
          <a:prstGeom prst="bentUpArrow">
            <a:avLst>
              <a:gd name="adj1" fmla="val 3376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47864" y="5229200"/>
            <a:ext cx="3312368"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smtClean="0">
                <a:solidFill>
                  <a:schemeClr val="tx1"/>
                </a:solidFill>
                <a:latin typeface="HG丸ｺﾞｼｯｸM-PRO" pitchFamily="50" charset="-128"/>
                <a:ea typeface="HG丸ｺﾞｼｯｸM-PRO" pitchFamily="50" charset="-128"/>
              </a:rPr>
              <a:t>傾聴</a:t>
            </a:r>
            <a:endParaRPr kumimoji="1" lang="ja-JP" altLang="en-US" sz="66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5227</Words>
  <Application>Microsoft Office PowerPoint</Application>
  <PresentationFormat>画面に合わせる (4:3)</PresentationFormat>
  <Paragraphs>1073</Paragraphs>
  <Slides>120</Slides>
  <Notes>119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120</vt:i4>
      </vt:variant>
    </vt:vector>
  </HeadingPairs>
  <TitlesOfParts>
    <vt:vector size="128" baseType="lpstr">
      <vt:lpstr>HGP創英角ﾎﾟｯﾌﾟ体</vt:lpstr>
      <vt:lpstr>HGS創英角ﾎﾟｯﾌﾟ体</vt:lpstr>
      <vt:lpstr>HG丸ｺﾞｼｯｸM-PRO</vt:lpstr>
      <vt:lpstr>ＭＳ Ｐゴシック</vt:lpstr>
      <vt:lpstr>ＭＳ ゴシック</vt:lpstr>
      <vt:lpstr>Arial</vt:lpstr>
      <vt:lpstr>Calibri</vt:lpstr>
      <vt:lpstr>Office テーマ</vt:lpstr>
      <vt:lpstr>PowerPoint プレゼンテーション</vt:lpstr>
      <vt:lpstr>PowerPoint プレゼンテーション</vt:lpstr>
      <vt:lpstr>Q1　教育相談は、どんなタイミングで行うのがよいですか？また、どのくらいの時間を設定するのが適切ですか？</vt:lpstr>
      <vt:lpstr>Ａ.　教育相談のタイミングは、先生が作るのが基本。相談時間は長くなりすぎないように注意。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教育相談の場所や環境は、相談者の心情や相談の進展に影響するので、十分な配慮が必要。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相談者が安心して話をできるように、教育相談の場所や環境に配慮が必要。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聞くだけでは不十分！</vt:lpstr>
      <vt:lpstr>「傾聴」の目的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教育相談の段階で変化する！</vt:lpstr>
      <vt:lpstr>相談の段階による質問</vt:lpstr>
      <vt:lpstr>相談の段階による質問</vt:lpstr>
      <vt:lpstr>相談の段階による質問</vt:lpstr>
      <vt:lpstr>「不適切な質問」とは？</vt:lpstr>
      <vt:lpstr>PowerPoint プレゼンテーション</vt:lpstr>
      <vt:lpstr>PowerPoint プレゼンテーション</vt:lpstr>
      <vt:lpstr>PowerPoint プレゼンテーション</vt:lpstr>
      <vt:lpstr>Ａ.　アドバイスを「助言」と 　とらえる！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保護者との信頼関係を築く</vt:lpstr>
      <vt:lpstr>PowerPoint プレゼンテーション</vt:lpstr>
      <vt:lpstr>PowerPoint プレゼンテーション</vt:lpstr>
      <vt:lpstr>PowerPoint プレゼンテーション</vt:lpstr>
      <vt:lpstr>コーチングを活用しよう！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話を最後まで聞かず、意見を言ってしまう</vt:lpstr>
      <vt:lpstr>相談者の考えを大切に</vt:lpstr>
      <vt:lpstr>2 過度な説教や指導をしてしまう</vt:lpstr>
      <vt:lpstr>問題解決をするのは相談者</vt:lpstr>
      <vt:lpstr>３ 学級担任一人で抱え込んでしまう</vt:lpstr>
      <vt:lpstr>学級担任だけで抱え込まない。</vt:lpstr>
      <vt:lpstr>４ 保護者の気持ちに気付き にくい</vt:lpstr>
      <vt:lpstr>保護者の気持ちに寄り添う</vt:lpstr>
      <vt:lpstr>５ 相談の内容を勝手に第三者に話してしまう</vt:lpstr>
      <vt:lpstr>PowerPoint プレゼンテーション</vt:lpstr>
      <vt:lpstr>PowerPoint プレゼンテーション</vt:lpstr>
      <vt:lpstr>PowerPoint プレゼンテーション</vt:lpstr>
      <vt:lpstr>コンプリメント</vt:lpstr>
      <vt:lpstr>例外探し</vt:lpstr>
      <vt:lpstr>　スケーリング・クエスチョン</vt:lpstr>
      <vt:lpstr>　スケーリング・クエスチョン</vt:lpstr>
      <vt:lpstr>　スケーリング・クエスチョン</vt:lpstr>
      <vt:lpstr>　コーピング・クエスチョン</vt:lpstr>
      <vt:lpstr>　　コーピング・クエスチョン</vt:lpstr>
      <vt:lpstr>４つの技法の活用例</vt:lpstr>
      <vt:lpstr>PowerPoint プレゼンテーション</vt:lpstr>
      <vt:lpstr>PowerPoint プレゼンテーション</vt:lpstr>
      <vt:lpstr>PowerPoint プレゼンテーション</vt:lpstr>
      <vt:lpstr>Ｌｅｔ‘ｓ　エクササイズ</vt:lpstr>
      <vt:lpstr>Ｑ４ エクササイズ　傾聴</vt:lpstr>
      <vt:lpstr>Ｑ４ エクササイズ　振り返り</vt:lpstr>
      <vt:lpstr>Ｑ５ エクササイズ 「質問」　</vt:lpstr>
      <vt:lpstr>PowerPoint プレゼンテーション</vt:lpstr>
      <vt:lpstr>Ｑ５ エクササイズ　振り返り</vt:lpstr>
      <vt:lpstr>これより以下は、Ｑ７のリンク先</vt:lpstr>
      <vt:lpstr>PowerPoint プレゼンテーション</vt:lpstr>
      <vt:lpstr>Ａ. 聞くだけでは不十分！</vt:lpstr>
      <vt:lpstr>「傾聴」の目的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教育相談の段階で変化する！</vt:lpstr>
      <vt:lpstr>相談の段階による質問</vt:lpstr>
      <vt:lpstr>相談の段階による質問</vt:lpstr>
      <vt:lpstr>相談の段階による質問</vt:lpstr>
      <vt:lpstr>「不適切な質問」とは？</vt:lpstr>
      <vt:lpstr>PowerPoint プレゼンテーション</vt:lpstr>
      <vt:lpstr>PowerPoint プレゼンテーション</vt:lpstr>
      <vt:lpstr>PowerPoint プレゼンテーション</vt:lpstr>
      <vt:lpstr>解決方法を提案することが 教育相談ではありません。</vt:lpstr>
      <vt:lpstr>Ａ.　アドバイスではなく助言を！</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愛媛県総合教育センター</dc:creator>
  <cp:lastModifiedBy>Administrator</cp:lastModifiedBy>
  <cp:revision>287</cp:revision>
  <dcterms:created xsi:type="dcterms:W3CDTF">2016-10-25T08:00:31Z</dcterms:created>
  <dcterms:modified xsi:type="dcterms:W3CDTF">2018-06-25T07:28:18Z</dcterms:modified>
</cp:coreProperties>
</file>